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74" r:id="rId2"/>
    <p:sldId id="372" r:id="rId3"/>
    <p:sldId id="373" r:id="rId4"/>
    <p:sldId id="375" r:id="rId5"/>
    <p:sldId id="388" r:id="rId6"/>
    <p:sldId id="369" r:id="rId7"/>
    <p:sldId id="371" r:id="rId8"/>
    <p:sldId id="370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23" r:id="rId22"/>
    <p:sldId id="324" r:id="rId23"/>
    <p:sldId id="325" r:id="rId24"/>
    <p:sldId id="326" r:id="rId25"/>
    <p:sldId id="367" r:id="rId26"/>
    <p:sldId id="308" r:id="rId27"/>
    <p:sldId id="273" r:id="rId28"/>
    <p:sldId id="327" r:id="rId29"/>
    <p:sldId id="400" r:id="rId30"/>
    <p:sldId id="401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68" r:id="rId46"/>
    <p:sldId id="356" r:id="rId47"/>
    <p:sldId id="351" r:id="rId48"/>
    <p:sldId id="352" r:id="rId49"/>
    <p:sldId id="353" r:id="rId50"/>
    <p:sldId id="354" r:id="rId51"/>
    <p:sldId id="355" r:id="rId52"/>
    <p:sldId id="364" r:id="rId53"/>
    <p:sldId id="365" r:id="rId54"/>
    <p:sldId id="357" r:id="rId55"/>
    <p:sldId id="358" r:id="rId56"/>
    <p:sldId id="281" r:id="rId57"/>
    <p:sldId id="272" r:id="rId58"/>
    <p:sldId id="336" r:id="rId59"/>
    <p:sldId id="282" r:id="rId60"/>
    <p:sldId id="359" r:id="rId61"/>
    <p:sldId id="360" r:id="rId62"/>
    <p:sldId id="361" r:id="rId63"/>
    <p:sldId id="362" r:id="rId64"/>
    <p:sldId id="363" r:id="rId65"/>
    <p:sldId id="391" r:id="rId66"/>
    <p:sldId id="389" r:id="rId67"/>
    <p:sldId id="392" r:id="rId68"/>
    <p:sldId id="393" r:id="rId69"/>
    <p:sldId id="394" r:id="rId70"/>
    <p:sldId id="366" r:id="rId71"/>
    <p:sldId id="395" r:id="rId72"/>
    <p:sldId id="397" r:id="rId73"/>
    <p:sldId id="396" r:id="rId74"/>
    <p:sldId id="398" r:id="rId75"/>
    <p:sldId id="399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6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4794BD-7E03-4691-98D1-2C747A7FDE6A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0E1A78-FCAE-4D25-B8A1-64ACF082F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4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AEB0E2-248C-49C6-B447-23D42A31C3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8ED52CA-1078-AD44-BB4F-DBDADA361923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301AF11-405E-8349-BAAC-DAAA9DFF939B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0CBEFD-D412-0F41-B3B0-5EFB4D4BF9A5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CD66FCD-4FEF-8848-AFEF-31262C48B661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8D5849C-6146-D549-958F-097BD5DC8049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50B6B2E-92EC-304D-8E52-7EAC8FE56396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38113A9-3F34-AB41-B3FC-44FC57DCF936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2CA3EF4-A874-4D46-8410-68835974DA34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1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1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A534AE-B709-9946-B9DB-58AA0EBCA67B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3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3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D0FA56-F462-C947-9E6C-1E16583A094E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B34C409-BD70-5E44-A7AA-EB5D0AC63C28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CDDD1-CBCE-4C90-AB3E-08B917E987AE}" type="slidenum">
              <a:rPr lang="en-US" smtClean="0">
                <a:latin typeface="Times" pitchFamily="18" charset="0"/>
              </a:rPr>
              <a:pPr/>
              <a:t>21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575E7-A26F-4FFE-9CF7-446184A3DB87}" type="slidenum">
              <a:rPr lang="en-US" smtClean="0">
                <a:latin typeface="Times" pitchFamily="18" charset="0"/>
              </a:rPr>
              <a:pPr/>
              <a:t>22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69D2D-D6C1-48CA-950C-7D159858ED8E}" type="slidenum">
              <a:rPr lang="en-US" smtClean="0">
                <a:latin typeface="Times" pitchFamily="18" charset="0"/>
              </a:rPr>
              <a:pPr/>
              <a:t>23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9DCDD-18F4-4E20-8339-CD7A206CE465}" type="slidenum">
              <a:rPr lang="en-US" smtClean="0">
                <a:latin typeface="Times" pitchFamily="18" charset="0"/>
              </a:rPr>
              <a:pPr/>
              <a:t>24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C4ACB-6DBA-B14B-8CE2-A49A655F7581}" type="slidenum">
              <a:rPr lang="en-US"/>
              <a:pPr/>
              <a:t>25</a:t>
            </a:fld>
            <a:endParaRPr lang="en-US"/>
          </a:p>
        </p:txBody>
      </p:sp>
      <p:sp>
        <p:nvSpPr>
          <p:cNvPr id="3686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AF5B5-C161-440E-BEC6-1D0B278562E5}" type="slidenum">
              <a:rPr lang="en-US" smtClean="0">
                <a:latin typeface="Times" pitchFamily="18" charset="0"/>
              </a:rPr>
              <a:pPr/>
              <a:t>26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FCE9E0-A4BD-4BA3-823A-E27EAB207A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F17E5-D166-49A4-BF07-708340659A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01F3C-5599-49E9-81CF-78EEC5CFED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116FF-413B-4946-9755-51C4AEBB46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A43A75B-79C0-784C-AF7E-15ABA9C890EC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02AF4C-EBDF-46B0-A1D9-706724265DBF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0C04FC-9440-4AFE-A95D-C671F52F2B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F972C-B3B1-48AC-BFCC-1599FAAC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E63F6-F496-4254-837C-971A9B271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AC8BB-1F23-4712-AAAF-C6A0A82078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D7194B-CC8A-4E31-89F4-8890572A0E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FCE9E0-A4BD-4BA3-823A-E27EAB207A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57D8CA-20B7-4F47-9E3B-4DB80274FB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F17E5-D166-49A4-BF07-708340659A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FCE9E0-A4BD-4BA3-823A-E27EAB207A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891CDB2-ED86-C941-B869-3960CC37A239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FCE9E0-A4BD-4BA3-823A-E27EAB207A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F17E5-D166-49A4-BF07-708340659A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192D1E-2084-0846-88E3-B334F93BE30B}" type="slidenum">
              <a:rPr lang="en-GB"/>
              <a:pPr/>
              <a:t>47</a:t>
            </a:fld>
            <a:endParaRPr lang="en-GB"/>
          </a:p>
        </p:txBody>
      </p:sp>
      <p:sp>
        <p:nvSpPr>
          <p:cNvPr id="92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EA4515-1964-4D41-8418-4240E8891971}" type="slidenum">
              <a:rPr lang="en-GB"/>
              <a:pPr/>
              <a:t>48</a:t>
            </a:fld>
            <a:endParaRPr lang="en-GB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39763" y="461803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B68662-EC3F-5543-9F6A-B0B9F09B4097}" type="slidenum">
              <a:rPr lang="en-GB"/>
              <a:pPr/>
              <a:t>49</a:t>
            </a:fld>
            <a:endParaRPr lang="en-GB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39763" y="461803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20AC4C-FB81-B14C-A56B-376CB7C9B247}" type="slidenum">
              <a:rPr lang="en-GB"/>
              <a:pPr/>
              <a:t>50</a:t>
            </a:fld>
            <a:endParaRPr lang="en-GB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39763" y="461803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336169-2B09-9D4C-868A-40228C698247}" type="slidenum">
              <a:rPr lang="en-GB"/>
              <a:pPr/>
              <a:t>51</a:t>
            </a:fld>
            <a:endParaRPr lang="en-GB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39763" y="461803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F17E5-D166-49A4-BF07-708340659A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105BC-8F78-41AC-92D0-311A39EAA6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A96CE-B745-4B7D-B00D-EA20B9BBD4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880FE43-676D-AB4B-85A3-18E38AF65CA7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A96CE-B745-4B7D-B00D-EA20B9BBD4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C4212-C361-4004-97CF-911A9370C1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105BC-8F78-41AC-92D0-311A39EAA6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C4212-C361-4004-97CF-911A9370C1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BBF5FDA-5B11-C645-82E9-D3DBF64106AD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AFE9490-1D5A-6244-BBFF-E61D2CE64EA2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AE9D643-A74B-B54A-A365-44F0FA6BB4AA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A2F614-49CF-5C42-9BCD-B20F3163DB38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145B-097D-46A8-B50E-8A51D0666CF0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8805-396F-4187-A307-3F42F499F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0391-DF27-4B44-83FA-472DA14803D1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991C-6811-40C8-82E7-113BC3DD4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ED9A-E783-482B-9B22-25F3519E251B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A00D-BCFB-45B8-A1A5-F00D7B72F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9336-6034-4497-9174-D126F24A85BA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1090-D915-48C5-8C15-3093725C0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41DB-9BBD-45B8-BD86-CA1A754F07D3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4D56-E4BA-4FA3-A71E-E784AB19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0BEA-DBE3-47C9-BBBF-3F91CF80781E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36A9-4DBB-48FB-BF52-80B9E7B72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F33C-435B-4EE2-B40F-EB8E57925053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0996-F7FA-48D6-BE08-AAFE1302A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561A-60A7-4E42-9A37-C2CE7C299BC2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D541-4A11-482B-A464-3EA890668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796B-41B6-49F5-B7B3-155A8B67A368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DAA7-CDE8-487B-A606-C90F55715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58360-6F1C-4B0F-9D33-4DE2EBCF7188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5479-DFD4-4911-B8AE-FA300D212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CDCC-A9A3-4F7D-ACAA-39911D62BB7A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F5C6-663B-4FF4-822F-C81346F33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B0CE4-32D8-4A32-B3D5-F97814904F23}" type="datetimeFigureOut">
              <a:rPr lang="en-US"/>
              <a:pPr>
                <a:defRPr/>
              </a:pPr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AE4895-63F5-4D3A-95ED-88FEDFD09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R41.gif"/>
          <p:cNvPicPr>
            <a:picLocks noChangeAspect="1"/>
          </p:cNvPicPr>
          <p:nvPr/>
        </p:nvPicPr>
        <p:blipFill>
          <a:blip r:embed="rId3" cstate="print">
            <a:lum bright="70000"/>
          </a:blip>
          <a:stretch>
            <a:fillRect/>
          </a:stretch>
        </p:blipFill>
        <p:spPr>
          <a:xfrm>
            <a:off x="1905000" y="228600"/>
            <a:ext cx="5268913" cy="6477000"/>
          </a:xfrm>
          <a:prstGeom prst="rect">
            <a:avLst/>
          </a:prstGeom>
          <a:effectLst>
            <a:outerShdw sx="1000" sy="1000" algn="ctr" rotWithShape="0">
              <a:schemeClr val="bg1">
                <a:alpha val="0"/>
              </a:schemeClr>
            </a:outerShdw>
          </a:effec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143000" y="2895600"/>
            <a:ext cx="76610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Palatino Linotype" pitchFamily="18" charset="0"/>
              </a:rPr>
              <a:t>NUS-Pulse </a:t>
            </a:r>
            <a:r>
              <a:rPr lang="en-US" sz="3600" b="1" dirty="0">
                <a:latin typeface="Palatino Linotype" pitchFamily="18" charset="0"/>
              </a:rPr>
              <a:t>Programming in </a:t>
            </a:r>
            <a:r>
              <a:rPr lang="en-US" sz="3600" b="1" dirty="0" err="1">
                <a:latin typeface="Palatino Linotype" pitchFamily="18" charset="0"/>
              </a:rPr>
              <a:t>Bruker</a:t>
            </a:r>
            <a:endParaRPr lang="en-US" sz="3600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960563"/>
            <a:ext cx="65436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8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9288"/>
            <a:ext cx="831215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10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8600"/>
            <a:ext cx="794861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1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163513" y="304800"/>
            <a:ext cx="8821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000099"/>
                </a:solidFill>
                <a:latin typeface="Palatino Linotype" charset="0"/>
              </a:rPr>
              <a:t>Pulsed One-Dimensional FTNMR Experiment</a:t>
            </a:r>
            <a:endParaRPr lang="en-US" b="1">
              <a:solidFill>
                <a:srgbClr val="FFCC66"/>
              </a:solidFill>
              <a:latin typeface="Palatino Linotype" charset="0"/>
            </a:endParaRPr>
          </a:p>
        </p:txBody>
      </p:sp>
      <p:pic>
        <p:nvPicPr>
          <p:cNvPr id="145410" name="Picture 3" descr="1D_FTNM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2700"/>
            <a:ext cx="835501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8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825500" y="304800"/>
            <a:ext cx="748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000099"/>
                </a:solidFill>
                <a:latin typeface="Palatino Linotype" charset="0"/>
              </a:rPr>
              <a:t>Two-Dimensional NMR Spectroscopy.</a:t>
            </a:r>
          </a:p>
          <a:p>
            <a:pPr algn="ctr" eaLnBrk="1" hangingPunct="1"/>
            <a:r>
              <a:rPr lang="en-US" sz="3200" b="1">
                <a:solidFill>
                  <a:srgbClr val="000099"/>
                </a:solidFill>
                <a:latin typeface="Palatino Linotype" charset="0"/>
              </a:rPr>
              <a:t>Utilize Nuclear Couplings</a:t>
            </a:r>
            <a:endParaRPr lang="en-US" b="1">
              <a:solidFill>
                <a:srgbClr val="FFCC66"/>
              </a:solidFill>
              <a:latin typeface="Palatino Linotype" charset="0"/>
            </a:endParaRPr>
          </a:p>
        </p:txBody>
      </p:sp>
      <p:pic>
        <p:nvPicPr>
          <p:cNvPr id="147458" name="Picture 3" descr="2DNM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730375"/>
            <a:ext cx="7724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459" name="Group 15"/>
          <p:cNvGrpSpPr>
            <a:grpSpLocks/>
          </p:cNvGrpSpPr>
          <p:nvPr/>
        </p:nvGrpSpPr>
        <p:grpSpPr bwMode="auto">
          <a:xfrm>
            <a:off x="1404938" y="5029200"/>
            <a:ext cx="2409825" cy="1479550"/>
            <a:chOff x="1100667" y="5105400"/>
            <a:chExt cx="2409825" cy="1479550"/>
          </a:xfrm>
        </p:grpSpPr>
        <p:grpSp>
          <p:nvGrpSpPr>
            <p:cNvPr id="147467" name="Group 9"/>
            <p:cNvGrpSpPr>
              <a:grpSpLocks/>
            </p:cNvGrpSpPr>
            <p:nvPr/>
          </p:nvGrpSpPr>
          <p:grpSpPr bwMode="auto">
            <a:xfrm>
              <a:off x="1600200" y="5105400"/>
              <a:ext cx="1371600" cy="1098550"/>
              <a:chOff x="1680" y="3264"/>
              <a:chExt cx="864" cy="692"/>
            </a:xfrm>
          </p:grpSpPr>
          <p:pic>
            <p:nvPicPr>
              <p:cNvPr id="147469" name="Picture 10" descr="Figure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08" t="81136" r="16716" b="5176"/>
              <a:stretch>
                <a:fillRect/>
              </a:stretch>
            </p:blipFill>
            <p:spPr bwMode="auto">
              <a:xfrm>
                <a:off x="1680" y="3408"/>
                <a:ext cx="864" cy="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470" name="Arc 11"/>
              <p:cNvSpPr>
                <a:spLocks/>
              </p:cNvSpPr>
              <p:nvPr/>
            </p:nvSpPr>
            <p:spPr bwMode="auto">
              <a:xfrm rot="15436382" flipV="1">
                <a:off x="1997" y="3235"/>
                <a:ext cx="240" cy="297"/>
              </a:xfrm>
              <a:custGeom>
                <a:avLst/>
                <a:gdLst>
                  <a:gd name="T0" fmla="*/ 0 w 36568"/>
                  <a:gd name="T1" fmla="*/ 0 h 43200"/>
                  <a:gd name="T2" fmla="*/ 0 w 36568"/>
                  <a:gd name="T3" fmla="*/ 0 h 43200"/>
                  <a:gd name="T4" fmla="*/ 0 w 36568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6568"/>
                  <a:gd name="T10" fmla="*/ 0 h 43200"/>
                  <a:gd name="T11" fmla="*/ 36568 w 36568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568" h="43200" fill="none" extrusionOk="0">
                    <a:moveTo>
                      <a:pt x="-1" y="6026"/>
                    </a:moveTo>
                    <a:cubicBezTo>
                      <a:pt x="4023" y="2159"/>
                      <a:pt x="9387" y="-1"/>
                      <a:pt x="14968" y="0"/>
                    </a:cubicBezTo>
                    <a:cubicBezTo>
                      <a:pt x="26897" y="0"/>
                      <a:pt x="36568" y="9670"/>
                      <a:pt x="36568" y="21600"/>
                    </a:cubicBezTo>
                    <a:cubicBezTo>
                      <a:pt x="36568" y="33529"/>
                      <a:pt x="26897" y="43200"/>
                      <a:pt x="14968" y="43200"/>
                    </a:cubicBezTo>
                    <a:cubicBezTo>
                      <a:pt x="13360" y="43200"/>
                      <a:pt x="11758" y="43020"/>
                      <a:pt x="10190" y="42665"/>
                    </a:cubicBezTo>
                  </a:path>
                  <a:path w="36568" h="43200" stroke="0" extrusionOk="0">
                    <a:moveTo>
                      <a:pt x="-1" y="6026"/>
                    </a:moveTo>
                    <a:cubicBezTo>
                      <a:pt x="4023" y="2159"/>
                      <a:pt x="9387" y="-1"/>
                      <a:pt x="14968" y="0"/>
                    </a:cubicBezTo>
                    <a:cubicBezTo>
                      <a:pt x="26897" y="0"/>
                      <a:pt x="36568" y="9670"/>
                      <a:pt x="36568" y="21600"/>
                    </a:cubicBezTo>
                    <a:cubicBezTo>
                      <a:pt x="36568" y="33529"/>
                      <a:pt x="26897" y="43200"/>
                      <a:pt x="14968" y="43200"/>
                    </a:cubicBezTo>
                    <a:cubicBezTo>
                      <a:pt x="13360" y="43200"/>
                      <a:pt x="11758" y="43020"/>
                      <a:pt x="10190" y="42665"/>
                    </a:cubicBezTo>
                    <a:lnTo>
                      <a:pt x="14968" y="21600"/>
                    </a:lnTo>
                    <a:lnTo>
                      <a:pt x="-1" y="6026"/>
                    </a:lnTo>
                    <a:close/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471" name="Text Box 12"/>
              <p:cNvSpPr txBox="1">
                <a:spLocks noChangeArrowheads="1"/>
              </p:cNvSpPr>
              <p:nvPr/>
            </p:nvSpPr>
            <p:spPr bwMode="auto">
              <a:xfrm>
                <a:off x="1760" y="3284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 b="1">
                    <a:latin typeface="Helvetica" charset="0"/>
                  </a:rPr>
                  <a:t>t</a:t>
                </a:r>
                <a:r>
                  <a:rPr lang="en-US" sz="1600" b="1" baseline="-8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147472" name="Text Box 13"/>
              <p:cNvSpPr txBox="1">
                <a:spLocks noChangeArrowheads="1"/>
              </p:cNvSpPr>
              <p:nvPr/>
            </p:nvSpPr>
            <p:spPr bwMode="auto">
              <a:xfrm>
                <a:off x="2304" y="3284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 b="1">
                    <a:latin typeface="Helvetica" charset="0"/>
                  </a:rPr>
                  <a:t>t</a:t>
                </a:r>
                <a:r>
                  <a:rPr lang="en-US" sz="1600" b="1" baseline="-8000">
                    <a:latin typeface="Helvetica" charset="0"/>
                  </a:rPr>
                  <a:t>2</a:t>
                </a:r>
              </a:p>
            </p:txBody>
          </p:sp>
        </p:grpSp>
        <p:sp>
          <p:nvSpPr>
            <p:cNvPr id="147468" name="Rectangle 14"/>
            <p:cNvSpPr>
              <a:spLocks noChangeArrowheads="1"/>
            </p:cNvSpPr>
            <p:nvPr/>
          </p:nvSpPr>
          <p:spPr bwMode="auto">
            <a:xfrm>
              <a:off x="1100667" y="6248400"/>
              <a:ext cx="24098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Through-bond (J, scalar)</a:t>
              </a:r>
            </a:p>
          </p:txBody>
        </p:sp>
      </p:grpSp>
      <p:grpSp>
        <p:nvGrpSpPr>
          <p:cNvPr id="147460" name="Group 16"/>
          <p:cNvGrpSpPr>
            <a:grpSpLocks/>
          </p:cNvGrpSpPr>
          <p:nvPr/>
        </p:nvGrpSpPr>
        <p:grpSpPr bwMode="auto">
          <a:xfrm>
            <a:off x="5262563" y="4943475"/>
            <a:ext cx="2351087" cy="1555750"/>
            <a:chOff x="6087534" y="5181600"/>
            <a:chExt cx="2351088" cy="1555750"/>
          </a:xfrm>
        </p:grpSpPr>
        <p:grpSp>
          <p:nvGrpSpPr>
            <p:cNvPr id="147461" name="Group 4"/>
            <p:cNvGrpSpPr>
              <a:grpSpLocks/>
            </p:cNvGrpSpPr>
            <p:nvPr/>
          </p:nvGrpSpPr>
          <p:grpSpPr bwMode="auto">
            <a:xfrm>
              <a:off x="6400800" y="5181600"/>
              <a:ext cx="1676400" cy="1174750"/>
              <a:chOff x="3888" y="3360"/>
              <a:chExt cx="1056" cy="740"/>
            </a:xfrm>
          </p:grpSpPr>
          <p:pic>
            <p:nvPicPr>
              <p:cNvPr id="147463" name="Picture 5" descr="Figure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45" t="81136" r="55785" b="5176"/>
              <a:stretch>
                <a:fillRect/>
              </a:stretch>
            </p:blipFill>
            <p:spPr bwMode="auto">
              <a:xfrm>
                <a:off x="3888" y="3552"/>
                <a:ext cx="1056" cy="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464" name="Arc 6"/>
              <p:cNvSpPr>
                <a:spLocks/>
              </p:cNvSpPr>
              <p:nvPr/>
            </p:nvSpPr>
            <p:spPr bwMode="auto">
              <a:xfrm rot="15436382" flipV="1">
                <a:off x="4340" y="3331"/>
                <a:ext cx="240" cy="297"/>
              </a:xfrm>
              <a:custGeom>
                <a:avLst/>
                <a:gdLst>
                  <a:gd name="T0" fmla="*/ 0 w 36568"/>
                  <a:gd name="T1" fmla="*/ 0 h 43200"/>
                  <a:gd name="T2" fmla="*/ 0 w 36568"/>
                  <a:gd name="T3" fmla="*/ 0 h 43200"/>
                  <a:gd name="T4" fmla="*/ 0 w 36568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6568"/>
                  <a:gd name="T10" fmla="*/ 0 h 43200"/>
                  <a:gd name="T11" fmla="*/ 36568 w 36568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568" h="43200" fill="none" extrusionOk="0">
                    <a:moveTo>
                      <a:pt x="-1" y="6026"/>
                    </a:moveTo>
                    <a:cubicBezTo>
                      <a:pt x="4023" y="2159"/>
                      <a:pt x="9387" y="-1"/>
                      <a:pt x="14968" y="0"/>
                    </a:cubicBezTo>
                    <a:cubicBezTo>
                      <a:pt x="26897" y="0"/>
                      <a:pt x="36568" y="9670"/>
                      <a:pt x="36568" y="21600"/>
                    </a:cubicBezTo>
                    <a:cubicBezTo>
                      <a:pt x="36568" y="33529"/>
                      <a:pt x="26897" y="43200"/>
                      <a:pt x="14968" y="43200"/>
                    </a:cubicBezTo>
                    <a:cubicBezTo>
                      <a:pt x="13360" y="43200"/>
                      <a:pt x="11758" y="43020"/>
                      <a:pt x="10190" y="42665"/>
                    </a:cubicBezTo>
                  </a:path>
                  <a:path w="36568" h="43200" stroke="0" extrusionOk="0">
                    <a:moveTo>
                      <a:pt x="-1" y="6026"/>
                    </a:moveTo>
                    <a:cubicBezTo>
                      <a:pt x="4023" y="2159"/>
                      <a:pt x="9387" y="-1"/>
                      <a:pt x="14968" y="0"/>
                    </a:cubicBezTo>
                    <a:cubicBezTo>
                      <a:pt x="26897" y="0"/>
                      <a:pt x="36568" y="9670"/>
                      <a:pt x="36568" y="21600"/>
                    </a:cubicBezTo>
                    <a:cubicBezTo>
                      <a:pt x="36568" y="33529"/>
                      <a:pt x="26897" y="43200"/>
                      <a:pt x="14968" y="43200"/>
                    </a:cubicBezTo>
                    <a:cubicBezTo>
                      <a:pt x="13360" y="43200"/>
                      <a:pt x="11758" y="43020"/>
                      <a:pt x="10190" y="42665"/>
                    </a:cubicBezTo>
                    <a:lnTo>
                      <a:pt x="14968" y="21600"/>
                    </a:lnTo>
                    <a:lnTo>
                      <a:pt x="-1" y="6026"/>
                    </a:lnTo>
                    <a:close/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465" name="Text Box 7"/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 b="1">
                    <a:latin typeface="Helvetica" charset="0"/>
                  </a:rPr>
                  <a:t>t</a:t>
                </a:r>
                <a:r>
                  <a:rPr lang="en-US" sz="1600" b="1" baseline="-8000">
                    <a:latin typeface="Helvetica" charset="0"/>
                  </a:rPr>
                  <a:t>2</a:t>
                </a:r>
              </a:p>
            </p:txBody>
          </p:sp>
          <p:sp>
            <p:nvSpPr>
              <p:cNvPr id="147466" name="Text Box 8"/>
              <p:cNvSpPr txBox="1">
                <a:spLocks noChangeArrowheads="1"/>
              </p:cNvSpPr>
              <p:nvPr/>
            </p:nvSpPr>
            <p:spPr bwMode="auto">
              <a:xfrm>
                <a:off x="4107" y="3395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 b="1">
                    <a:latin typeface="Helvetica" charset="0"/>
                  </a:rPr>
                  <a:t>t</a:t>
                </a:r>
                <a:r>
                  <a:rPr lang="en-US" sz="1600" b="1" baseline="-8000">
                    <a:latin typeface="Helvetica" charset="0"/>
                  </a:rPr>
                  <a:t>1</a:t>
                </a:r>
              </a:p>
            </p:txBody>
          </p:sp>
        </p:grpSp>
        <p:sp>
          <p:nvSpPr>
            <p:cNvPr id="147462" name="Rectangle 15"/>
            <p:cNvSpPr>
              <a:spLocks noChangeArrowheads="1"/>
            </p:cNvSpPr>
            <p:nvPr/>
          </p:nvSpPr>
          <p:spPr bwMode="auto">
            <a:xfrm>
              <a:off x="6087534" y="6400800"/>
              <a:ext cx="2351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Through-space (dipolar)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02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ChangeArrowheads="1"/>
          </p:cNvSpPr>
          <p:nvPr/>
        </p:nvSpPr>
        <p:spPr bwMode="auto">
          <a:xfrm>
            <a:off x="825500" y="304800"/>
            <a:ext cx="748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000099"/>
                </a:solidFill>
                <a:latin typeface="Palatino Linotype" charset="0"/>
              </a:rPr>
              <a:t>Two-Dimensional NMR Spectroscopy.</a:t>
            </a:r>
          </a:p>
          <a:p>
            <a:pPr algn="ctr" eaLnBrk="1" hangingPunct="1"/>
            <a:r>
              <a:rPr lang="en-US" sz="3200" b="1">
                <a:solidFill>
                  <a:srgbClr val="000099"/>
                </a:solidFill>
                <a:latin typeface="Palatino Linotype" charset="0"/>
              </a:rPr>
              <a:t>Experimental Scheme</a:t>
            </a:r>
            <a:endParaRPr lang="en-US" b="1">
              <a:solidFill>
                <a:srgbClr val="FFCC66"/>
              </a:solidFill>
              <a:latin typeface="Palatino Linotype" charset="0"/>
            </a:endParaRPr>
          </a:p>
        </p:txBody>
      </p:sp>
      <p:pic>
        <p:nvPicPr>
          <p:cNvPr id="149506" name="Picture 3" descr="2D_NMR_array_3F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7211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4"/>
          <p:cNvSpPr>
            <a:spLocks noChangeArrowheads="1"/>
          </p:cNvSpPr>
          <p:nvPr/>
        </p:nvSpPr>
        <p:spPr bwMode="auto">
          <a:xfrm>
            <a:off x="3276600" y="6324600"/>
            <a:ext cx="2149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990099"/>
                </a:solidFill>
                <a:latin typeface="Arial" charset="0"/>
              </a:rPr>
              <a:t>Evolution (</a:t>
            </a:r>
            <a:r>
              <a:rPr lang="en-US" sz="1600" i="1">
                <a:solidFill>
                  <a:srgbClr val="990099"/>
                </a:solidFill>
                <a:latin typeface="Arial" charset="0"/>
              </a:rPr>
              <a:t>t</a:t>
            </a:r>
            <a:r>
              <a:rPr lang="en-US" sz="1600" i="1" baseline="-25000">
                <a:solidFill>
                  <a:srgbClr val="990099"/>
                </a:solidFill>
                <a:latin typeface="Arial" charset="0"/>
              </a:rPr>
              <a:t>1</a:t>
            </a:r>
            <a:r>
              <a:rPr lang="en-US" sz="1600">
                <a:solidFill>
                  <a:srgbClr val="990099"/>
                </a:solidFill>
                <a:latin typeface="Arial" charset="0"/>
              </a:rPr>
              <a:t>): arrayed</a:t>
            </a:r>
          </a:p>
        </p:txBody>
      </p:sp>
      <p:sp>
        <p:nvSpPr>
          <p:cNvPr id="149508" name="Line 5"/>
          <p:cNvSpPr>
            <a:spLocks noChangeShapeType="1"/>
          </p:cNvSpPr>
          <p:nvPr/>
        </p:nvSpPr>
        <p:spPr bwMode="auto">
          <a:xfrm flipH="1" flipV="1">
            <a:off x="3505200" y="5791200"/>
            <a:ext cx="457200" cy="533400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09" name="Line 6"/>
          <p:cNvSpPr>
            <a:spLocks noChangeShapeType="1"/>
          </p:cNvSpPr>
          <p:nvPr/>
        </p:nvSpPr>
        <p:spPr bwMode="auto">
          <a:xfrm flipH="1" flipV="1">
            <a:off x="3352800" y="4191000"/>
            <a:ext cx="685800" cy="2133600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0" name="Line 7"/>
          <p:cNvSpPr>
            <a:spLocks noChangeShapeType="1"/>
          </p:cNvSpPr>
          <p:nvPr/>
        </p:nvSpPr>
        <p:spPr bwMode="auto">
          <a:xfrm flipH="1" flipV="1">
            <a:off x="3200400" y="2590800"/>
            <a:ext cx="990600" cy="3810000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1" name="Text Box 8"/>
          <p:cNvSpPr txBox="1">
            <a:spLocks noChangeArrowheads="1"/>
          </p:cNvSpPr>
          <p:nvPr/>
        </p:nvSpPr>
        <p:spPr bwMode="auto">
          <a:xfrm>
            <a:off x="1274763" y="1447800"/>
            <a:ext cx="666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Helvetica" charset="0"/>
              </a:rPr>
              <a:t>Array evolution time (</a:t>
            </a:r>
            <a:r>
              <a:rPr lang="en-US" sz="2000" i="1">
                <a:latin typeface="Helvetica" charset="0"/>
              </a:rPr>
              <a:t>t</a:t>
            </a:r>
            <a:r>
              <a:rPr lang="en-US" sz="2000" i="1" baseline="-25000">
                <a:latin typeface="Helvetica" charset="0"/>
              </a:rPr>
              <a:t>1</a:t>
            </a:r>
            <a:r>
              <a:rPr lang="en-US" sz="2000">
                <a:latin typeface="Helvetica" charset="0"/>
              </a:rPr>
              <a:t>); acquire spectra for each </a:t>
            </a:r>
            <a:r>
              <a:rPr lang="en-US" sz="2000" i="1">
                <a:latin typeface="Helvetica" charset="0"/>
              </a:rPr>
              <a:t>t</a:t>
            </a:r>
            <a:r>
              <a:rPr lang="en-US" sz="2000" i="1" baseline="-25000">
                <a:latin typeface="Helvetica" charset="0"/>
              </a:rPr>
              <a:t>1</a:t>
            </a:r>
            <a:r>
              <a:rPr lang="en-US" sz="2000">
                <a:latin typeface="Helvetica" charset="0"/>
              </a:rPr>
              <a:t> value</a:t>
            </a:r>
          </a:p>
        </p:txBody>
      </p:sp>
    </p:spTree>
    <p:extLst>
      <p:ext uri="{BB962C8B-B14F-4D97-AF65-F5344CB8AC3E}">
        <p14:creationId xmlns:p14="http://schemas.microsoft.com/office/powerpoint/2010/main" val="390687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ChangeArrowheads="1"/>
          </p:cNvSpPr>
          <p:nvPr/>
        </p:nvSpPr>
        <p:spPr bwMode="auto">
          <a:xfrm>
            <a:off x="1231900" y="304800"/>
            <a:ext cx="668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000099"/>
                </a:solidFill>
                <a:latin typeface="Palatino Linotype" charset="0"/>
              </a:rPr>
              <a:t>Two-Dimensional NMR Spectrum</a:t>
            </a:r>
            <a:endParaRPr lang="en-US" b="1">
              <a:solidFill>
                <a:srgbClr val="FFCC66"/>
              </a:solidFill>
              <a:latin typeface="Palatino Linotype" charset="0"/>
            </a:endParaRPr>
          </a:p>
        </p:txBody>
      </p:sp>
      <p:pic>
        <p:nvPicPr>
          <p:cNvPr id="151554" name="Picture 3" descr="2d_NMR_FT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5213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4" descr="2d_NMR_stack_con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862513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2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7912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098" name="Text Box 3"/>
          <p:cNvSpPr txBox="1">
            <a:spLocks noChangeArrowheads="1"/>
          </p:cNvSpPr>
          <p:nvPr/>
        </p:nvSpPr>
        <p:spPr bwMode="auto">
          <a:xfrm>
            <a:off x="4648200" y="4800600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Palatino Linotype" charset="0"/>
              </a:rPr>
              <a:t>16 s</a:t>
            </a:r>
          </a:p>
        </p:txBody>
      </p:sp>
      <p:sp>
        <p:nvSpPr>
          <p:cNvPr id="388099" name="Line 4"/>
          <p:cNvSpPr>
            <a:spLocks noChangeShapeType="1"/>
          </p:cNvSpPr>
          <p:nvPr/>
        </p:nvSpPr>
        <p:spPr bwMode="auto">
          <a:xfrm>
            <a:off x="1828800" y="43434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0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5" name="Picture 2" descr="2dspec_noe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9" b="47255"/>
          <a:stretch>
            <a:fillRect/>
          </a:stretch>
        </p:blipFill>
        <p:spPr bwMode="auto">
          <a:xfrm>
            <a:off x="4191000" y="1295400"/>
            <a:ext cx="36877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46" name="Line 3"/>
          <p:cNvSpPr>
            <a:spLocks noChangeShapeType="1"/>
          </p:cNvSpPr>
          <p:nvPr/>
        </p:nvSpPr>
        <p:spPr bwMode="auto">
          <a:xfrm>
            <a:off x="4267200" y="5257800"/>
            <a:ext cx="3687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47" name="Line 4"/>
          <p:cNvSpPr>
            <a:spLocks noChangeShapeType="1"/>
          </p:cNvSpPr>
          <p:nvPr/>
        </p:nvSpPr>
        <p:spPr bwMode="auto">
          <a:xfrm rot="-5400000">
            <a:off x="6279357" y="3123406"/>
            <a:ext cx="3505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0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2438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438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2438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2438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5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438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5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438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54" name="Text Box 11"/>
          <p:cNvSpPr txBox="1">
            <a:spLocks noChangeArrowheads="1"/>
          </p:cNvSpPr>
          <p:nvPr/>
        </p:nvSpPr>
        <p:spPr bwMode="auto">
          <a:xfrm>
            <a:off x="5715000" y="5410200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Palatino Linotype" charset="0"/>
              </a:rPr>
              <a:t>16 s</a:t>
            </a:r>
          </a:p>
        </p:txBody>
      </p:sp>
      <p:sp>
        <p:nvSpPr>
          <p:cNvPr id="390155" name="Text Box 12"/>
          <p:cNvSpPr txBox="1">
            <a:spLocks noChangeArrowheads="1"/>
          </p:cNvSpPr>
          <p:nvPr/>
        </p:nvSpPr>
        <p:spPr bwMode="auto">
          <a:xfrm rot="-5400000">
            <a:off x="7741443" y="2926557"/>
            <a:ext cx="1128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Palatino Linotype" charset="0"/>
              </a:rPr>
              <a:t>256 pts</a:t>
            </a:r>
          </a:p>
        </p:txBody>
      </p:sp>
      <p:sp>
        <p:nvSpPr>
          <p:cNvPr id="390156" name="Text Box 13"/>
          <p:cNvSpPr txBox="1">
            <a:spLocks noChangeArrowheads="1"/>
          </p:cNvSpPr>
          <p:nvPr/>
        </p:nvSpPr>
        <p:spPr bwMode="auto">
          <a:xfrm>
            <a:off x="4038600" y="64008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 hours</a:t>
            </a:r>
          </a:p>
        </p:txBody>
      </p:sp>
    </p:spTree>
    <p:extLst>
      <p:ext uri="{BB962C8B-B14F-4D97-AF65-F5344CB8AC3E}">
        <p14:creationId xmlns:p14="http://schemas.microsoft.com/office/powerpoint/2010/main" val="299038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3" name="Picture 2" descr="1D-2D-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914400"/>
            <a:ext cx="4673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194" name="Text Box 3"/>
          <p:cNvSpPr txBox="1">
            <a:spLocks noChangeArrowheads="1"/>
          </p:cNvSpPr>
          <p:nvPr/>
        </p:nvSpPr>
        <p:spPr bwMode="auto">
          <a:xfrm rot="-5400000">
            <a:off x="6369844" y="3153569"/>
            <a:ext cx="976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Palatino Linotype" charset="0"/>
              </a:rPr>
              <a:t>64 pts</a:t>
            </a:r>
          </a:p>
        </p:txBody>
      </p:sp>
      <p:sp>
        <p:nvSpPr>
          <p:cNvPr id="392195" name="Text Box 4"/>
          <p:cNvSpPr txBox="1">
            <a:spLocks noChangeArrowheads="1"/>
          </p:cNvSpPr>
          <p:nvPr/>
        </p:nvSpPr>
        <p:spPr bwMode="auto">
          <a:xfrm>
            <a:off x="3200400" y="6019800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128 hours  ~ 5 days</a:t>
            </a:r>
          </a:p>
        </p:txBody>
      </p:sp>
    </p:spTree>
    <p:extLst>
      <p:ext uri="{BB962C8B-B14F-4D97-AF65-F5344CB8AC3E}">
        <p14:creationId xmlns:p14="http://schemas.microsoft.com/office/powerpoint/2010/main" val="290420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4" descr="structuredeterm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848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5"/>
          <p:cNvSpPr>
            <a:spLocks noChangeArrowheads="1"/>
          </p:cNvSpPr>
          <p:nvPr/>
        </p:nvSpPr>
        <p:spPr bwMode="auto">
          <a:xfrm>
            <a:off x="457200" y="1981200"/>
            <a:ext cx="8229600" cy="29718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270000" y="381000"/>
            <a:ext cx="650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  <a:latin typeface="Palatino Linotype" pitchFamily="18" charset="0"/>
                <a:ea typeface="+mn-ea"/>
                <a:cs typeface="+mn-cs"/>
              </a:rPr>
              <a:t>Structure Determination by NMR</a:t>
            </a:r>
          </a:p>
        </p:txBody>
      </p:sp>
    </p:spTree>
    <p:extLst>
      <p:ext uri="{BB962C8B-B14F-4D97-AF65-F5344CB8AC3E}">
        <p14:creationId xmlns:p14="http://schemas.microsoft.com/office/powerpoint/2010/main" val="324117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D_NMR_array_3F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2267702" cy="255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6575049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Increment in the indirect dimension is given by the </a:t>
            </a:r>
            <a:r>
              <a:rPr lang="en-US" dirty="0" err="1" smtClean="0"/>
              <a:t>Nyquist</a:t>
            </a:r>
            <a:endParaRPr lang="en-US" dirty="0" smtClean="0"/>
          </a:p>
          <a:p>
            <a:r>
              <a:rPr lang="en-US" dirty="0" smtClean="0"/>
              <a:t>Theorem  DW=1/2*SW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Resolution depends upon the acquisition time. (and relaxation)</a:t>
            </a:r>
          </a:p>
          <a:p>
            <a:endParaRPr lang="en-US" dirty="0"/>
          </a:p>
          <a:p>
            <a:r>
              <a:rPr lang="en-US" dirty="0" smtClean="0"/>
              <a:t>Measurement time depends upon the number of steps </a:t>
            </a:r>
            <a:br>
              <a:rPr lang="en-US" dirty="0" smtClean="0"/>
            </a:br>
            <a:r>
              <a:rPr lang="en-US" dirty="0" smtClean="0"/>
              <a:t>(number of experiments)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Screen shot 2012-12-10 at 10.40.3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6410" r="40113" b="-6410"/>
          <a:stretch/>
        </p:blipFill>
        <p:spPr>
          <a:xfrm>
            <a:off x="6781800" y="533400"/>
            <a:ext cx="2362200" cy="1981200"/>
          </a:xfrm>
          <a:prstGeom prst="rect">
            <a:avLst/>
          </a:prstGeom>
        </p:spPr>
      </p:pic>
      <p:pic>
        <p:nvPicPr>
          <p:cNvPr id="7" name="Picture 6" descr="Screen shot 2012-12-10 at 10.40.3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6410" r="40113" b="-6410"/>
          <a:stretch/>
        </p:blipFill>
        <p:spPr>
          <a:xfrm rot="5400000">
            <a:off x="4572000" y="4343400"/>
            <a:ext cx="2362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685800" y="2514600"/>
            <a:ext cx="8110538" cy="17541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Non-linear sampling  routines</a:t>
            </a:r>
          </a:p>
          <a:p>
            <a:pPr algn="ctr">
              <a:defRPr/>
            </a:pPr>
            <a:endParaRPr lang="en-US" sz="3600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Palatino Linotype" pitchFamily="18" charset="0"/>
              </a:rPr>
              <a:t>High-field – High resolution paradox</a:t>
            </a:r>
            <a:r>
              <a:rPr lang="en-US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7975" y="539750"/>
            <a:ext cx="3883025" cy="3803650"/>
            <a:chOff x="-69850" y="304800"/>
            <a:chExt cx="3883025" cy="3803238"/>
          </a:xfrm>
        </p:grpSpPr>
        <p:pic>
          <p:nvPicPr>
            <p:cNvPr id="89106" name="Picture 2" descr="1D-2D-3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04800"/>
              <a:ext cx="3187700" cy="327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828800" y="3505200"/>
              <a:ext cx="1686190" cy="602838"/>
              <a:chOff x="1828800" y="3505200"/>
              <a:chExt cx="1686190" cy="602838"/>
            </a:xfrm>
          </p:grpSpPr>
          <p:cxnSp>
            <p:nvCxnSpPr>
              <p:cNvPr id="89112" name="Straight Arrow Connector 5"/>
              <p:cNvCxnSpPr>
                <a:cxnSpLocks noChangeShapeType="1"/>
              </p:cNvCxnSpPr>
              <p:nvPr/>
            </p:nvCxnSpPr>
            <p:spPr bwMode="auto">
              <a:xfrm flipV="1">
                <a:off x="1828800" y="3505200"/>
                <a:ext cx="1524000" cy="1524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89113" name="TextBox 6"/>
              <p:cNvSpPr txBox="1">
                <a:spLocks noChangeArrowheads="1"/>
              </p:cNvSpPr>
              <p:nvPr/>
            </p:nvSpPr>
            <p:spPr bwMode="auto">
              <a:xfrm rot="-360000">
                <a:off x="1976703" y="3584163"/>
                <a:ext cx="1538287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/>
                  <a:t>Direct dimension </a:t>
                </a:r>
              </a:p>
              <a:p>
                <a:pPr algn="ctr"/>
                <a:r>
                  <a:rPr lang="en-US" sz="1400" b="1"/>
                  <a:t>free</a:t>
                </a:r>
              </a:p>
            </p:txBody>
          </p:sp>
        </p:grpSp>
        <p:grpSp>
          <p:nvGrpSpPr>
            <p:cNvPr id="4" name="Group 1"/>
            <p:cNvGrpSpPr>
              <a:grpSpLocks/>
            </p:cNvGrpSpPr>
            <p:nvPr/>
          </p:nvGrpSpPr>
          <p:grpSpPr bwMode="auto">
            <a:xfrm rot="-331638">
              <a:off x="-69850" y="3276600"/>
              <a:ext cx="1811338" cy="492125"/>
              <a:chOff x="-69850" y="3276600"/>
              <a:chExt cx="1811338" cy="492125"/>
            </a:xfrm>
          </p:grpSpPr>
          <p:cxnSp>
            <p:nvCxnSpPr>
              <p:cNvPr id="89110" name="Straight Arrow Connector 9"/>
              <p:cNvCxnSpPr>
                <a:cxnSpLocks noChangeShapeType="1"/>
              </p:cNvCxnSpPr>
              <p:nvPr/>
            </p:nvCxnSpPr>
            <p:spPr bwMode="auto">
              <a:xfrm rot="10800000">
                <a:off x="533400" y="3276600"/>
                <a:ext cx="762000" cy="3810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89111" name="TextBox 10"/>
              <p:cNvSpPr txBox="1">
                <a:spLocks noChangeArrowheads="1"/>
              </p:cNvSpPr>
              <p:nvPr/>
            </p:nvSpPr>
            <p:spPr bwMode="auto">
              <a:xfrm rot="1703401">
                <a:off x="-69850" y="3460750"/>
                <a:ext cx="1811338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/>
                  <a:t>Indirect dimension  1</a:t>
                </a:r>
              </a:p>
            </p:txBody>
          </p:sp>
        </p:grpSp>
        <p:sp>
          <p:nvSpPr>
            <p:cNvPr id="89109" name="TextBox 11"/>
            <p:cNvSpPr txBox="1">
              <a:spLocks noChangeArrowheads="1"/>
            </p:cNvSpPr>
            <p:nvPr/>
          </p:nvSpPr>
          <p:spPr bwMode="auto">
            <a:xfrm rot="-5400000">
              <a:off x="2753519" y="1835943"/>
              <a:ext cx="18113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Indirect dimension  2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724400" y="1062038"/>
            <a:ext cx="3810000" cy="1147762"/>
            <a:chOff x="4724400" y="762000"/>
            <a:chExt cx="3810000" cy="1147763"/>
          </a:xfrm>
        </p:grpSpPr>
        <p:sp>
          <p:nvSpPr>
            <p:cNvPr id="89103" name="Right Arrow 12"/>
            <p:cNvSpPr>
              <a:spLocks noChangeArrowheads="1"/>
            </p:cNvSpPr>
            <p:nvPr/>
          </p:nvSpPr>
          <p:spPr bwMode="auto">
            <a:xfrm>
              <a:off x="4724400" y="1143000"/>
              <a:ext cx="38100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4" name="TextBox 13"/>
            <p:cNvSpPr txBox="1">
              <a:spLocks noChangeArrowheads="1"/>
            </p:cNvSpPr>
            <p:nvPr/>
          </p:nvSpPr>
          <p:spPr bwMode="auto">
            <a:xfrm>
              <a:off x="5410200" y="762000"/>
              <a:ext cx="25669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Longer Acquisition</a:t>
              </a:r>
            </a:p>
          </p:txBody>
        </p:sp>
        <p:sp>
          <p:nvSpPr>
            <p:cNvPr id="89105" name="TextBox 14"/>
            <p:cNvSpPr txBox="1">
              <a:spLocks noChangeArrowheads="1"/>
            </p:cNvSpPr>
            <p:nvPr/>
          </p:nvSpPr>
          <p:spPr bwMode="auto">
            <a:xfrm>
              <a:off x="5410200" y="1447800"/>
              <a:ext cx="23431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Better Resolution</a:t>
              </a:r>
            </a:p>
          </p:txBody>
        </p:sp>
      </p:grpSp>
      <p:sp>
        <p:nvSpPr>
          <p:cNvPr id="89092" name="TextBox 15"/>
          <p:cNvSpPr txBox="1">
            <a:spLocks noChangeArrowheads="1"/>
          </p:cNvSpPr>
          <p:nvPr/>
        </p:nvSpPr>
        <p:spPr bwMode="auto">
          <a:xfrm>
            <a:off x="4876800" y="4419600"/>
            <a:ext cx="3611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Palatino Linotype" pitchFamily="18" charset="0"/>
              </a:rPr>
              <a:t>Nyquist Theorem states </a:t>
            </a:r>
          </a:p>
          <a:p>
            <a:endParaRPr lang="en-US" b="1">
              <a:latin typeface="Palatino Linotype" pitchFamily="18" charset="0"/>
            </a:endParaRPr>
          </a:p>
          <a:p>
            <a:r>
              <a:rPr lang="en-US" b="1">
                <a:latin typeface="Palatino Linotype" pitchFamily="18" charset="0"/>
              </a:rPr>
              <a:t>DW = 1/ 2 * SW </a:t>
            </a: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791075"/>
            <a:ext cx="27432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876800" y="2438400"/>
            <a:ext cx="3429000" cy="1524000"/>
            <a:chOff x="4876800" y="2133600"/>
            <a:chExt cx="3429000" cy="1524000"/>
          </a:xfrm>
        </p:grpSpPr>
        <p:sp>
          <p:nvSpPr>
            <p:cNvPr id="89095" name="Oval 19"/>
            <p:cNvSpPr>
              <a:spLocks noChangeArrowheads="1"/>
            </p:cNvSpPr>
            <p:nvPr/>
          </p:nvSpPr>
          <p:spPr bwMode="auto">
            <a:xfrm>
              <a:off x="5334000" y="24384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6" name="Oval 21"/>
            <p:cNvSpPr>
              <a:spLocks noChangeArrowheads="1"/>
            </p:cNvSpPr>
            <p:nvPr/>
          </p:nvSpPr>
          <p:spPr bwMode="auto">
            <a:xfrm>
              <a:off x="5257800" y="2819400"/>
              <a:ext cx="381000" cy="38100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7" name="Oval 22"/>
            <p:cNvSpPr>
              <a:spLocks noChangeArrowheads="1"/>
            </p:cNvSpPr>
            <p:nvPr/>
          </p:nvSpPr>
          <p:spPr bwMode="auto">
            <a:xfrm>
              <a:off x="5486400" y="2590800"/>
              <a:ext cx="381000" cy="3810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8" name="Rounded Rectangle 23"/>
            <p:cNvSpPr>
              <a:spLocks noChangeArrowheads="1"/>
            </p:cNvSpPr>
            <p:nvPr/>
          </p:nvSpPr>
          <p:spPr bwMode="auto">
            <a:xfrm>
              <a:off x="4876800" y="2133600"/>
              <a:ext cx="1447800" cy="15240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9" name="Oval 24"/>
            <p:cNvSpPr>
              <a:spLocks noChangeArrowheads="1"/>
            </p:cNvSpPr>
            <p:nvPr/>
          </p:nvSpPr>
          <p:spPr bwMode="auto">
            <a:xfrm>
              <a:off x="7162800" y="23622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0" name="Oval 25"/>
            <p:cNvSpPr>
              <a:spLocks noChangeArrowheads="1"/>
            </p:cNvSpPr>
            <p:nvPr/>
          </p:nvSpPr>
          <p:spPr bwMode="auto">
            <a:xfrm>
              <a:off x="7086600" y="2895600"/>
              <a:ext cx="381000" cy="38100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1" name="Oval 26"/>
            <p:cNvSpPr>
              <a:spLocks noChangeArrowheads="1"/>
            </p:cNvSpPr>
            <p:nvPr/>
          </p:nvSpPr>
          <p:spPr bwMode="auto">
            <a:xfrm>
              <a:off x="7620000" y="2514600"/>
              <a:ext cx="381000" cy="3810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2" name="Rounded Rectangle 27"/>
            <p:cNvSpPr>
              <a:spLocks noChangeArrowheads="1"/>
            </p:cNvSpPr>
            <p:nvPr/>
          </p:nvSpPr>
          <p:spPr bwMode="auto">
            <a:xfrm>
              <a:off x="6858000" y="2133600"/>
              <a:ext cx="1447800" cy="15240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4475" y="231775"/>
            <a:ext cx="2955925" cy="2130425"/>
            <a:chOff x="76200" y="152400"/>
            <a:chExt cx="2955925" cy="2130425"/>
          </a:xfrm>
        </p:grpSpPr>
        <p:pic>
          <p:nvPicPr>
            <p:cNvPr id="90157" name="Picture 1" descr="42189-3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52400"/>
              <a:ext cx="1600200" cy="213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58" name="TextBox 3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13557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500 MHz</a:t>
              </a:r>
            </a:p>
          </p:txBody>
        </p:sp>
      </p:grpSp>
      <p:pic>
        <p:nvPicPr>
          <p:cNvPr id="90115" name="Picture 2" descr="900mhz_nm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204788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5238750" y="357188"/>
            <a:ext cx="135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900 MHz</a:t>
            </a:r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2590800" y="1219200"/>
            <a:ext cx="3289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Palatino Linotype" pitchFamily="18" charset="0"/>
              </a:rPr>
              <a:t>Triple Resonance</a:t>
            </a:r>
          </a:p>
          <a:p>
            <a:r>
              <a:rPr lang="en-US" sz="3200">
                <a:latin typeface="Palatino Linotype" pitchFamily="18" charset="0"/>
              </a:rPr>
              <a:t>HNCA</a:t>
            </a:r>
          </a:p>
          <a:p>
            <a:r>
              <a:rPr lang="en-US" sz="3200" baseline="30000">
                <a:latin typeface="Palatino Linotype" pitchFamily="18" charset="0"/>
              </a:rPr>
              <a:t>1</a:t>
            </a:r>
            <a:r>
              <a:rPr lang="en-US" sz="3200">
                <a:latin typeface="Palatino Linotype" pitchFamily="18" charset="0"/>
              </a:rPr>
              <a:t>H-</a:t>
            </a:r>
            <a:r>
              <a:rPr lang="en-US" sz="3200" baseline="30000">
                <a:latin typeface="Palatino Linotype" pitchFamily="18" charset="0"/>
              </a:rPr>
              <a:t>15</a:t>
            </a:r>
            <a:r>
              <a:rPr lang="en-US" sz="3200">
                <a:latin typeface="Palatino Linotype" pitchFamily="18" charset="0"/>
              </a:rPr>
              <a:t>N-</a:t>
            </a:r>
            <a:r>
              <a:rPr lang="en-US" sz="3200" baseline="30000">
                <a:latin typeface="Palatino Linotype" pitchFamily="18" charset="0"/>
              </a:rPr>
              <a:t>13</a:t>
            </a:r>
            <a:r>
              <a:rPr lang="en-US" sz="3200">
                <a:latin typeface="Palatino Linotype" pitchFamily="18" charset="0"/>
              </a:rPr>
              <a:t>C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3886200"/>
          <a:ext cx="3771900" cy="1714500"/>
        </p:xfrm>
        <a:graphic>
          <a:graphicData uri="http://schemas.openxmlformats.org/drawingml/2006/table">
            <a:tbl>
              <a:tblPr/>
              <a:tblGrid>
                <a:gridCol w="1866900"/>
                <a:gridCol w="901700"/>
                <a:gridCol w="1003300"/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Palatino Linotyp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Nitrogen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Carbon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Frequency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50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125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Palatino Linotype"/>
                        </a:rPr>
                        <a:t>Spectral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Width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36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32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Palatino Linotype"/>
                        </a:rPr>
                        <a:t>Spectral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Width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1823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4029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Number of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48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128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Resolution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38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31.5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29200" y="3810000"/>
          <a:ext cx="3721100" cy="1714500"/>
        </p:xfrm>
        <a:graphic>
          <a:graphicData uri="http://schemas.openxmlformats.org/drawingml/2006/table">
            <a:tbl>
              <a:tblPr/>
              <a:tblGrid>
                <a:gridCol w="1854200"/>
                <a:gridCol w="876300"/>
                <a:gridCol w="990600"/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Palatino Linotyp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Nitrogen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Carbon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Frequency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90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225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Palatino Linotype"/>
                        </a:rPr>
                        <a:t>Spectral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Width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36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32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Palatino Linotype"/>
                        </a:rPr>
                        <a:t>Spectral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Width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3285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7256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Number of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48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128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Resolution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68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56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0156" name="TextBox 9"/>
          <p:cNvSpPr txBox="1">
            <a:spLocks noChangeArrowheads="1"/>
          </p:cNvSpPr>
          <p:nvPr/>
        </p:nvSpPr>
        <p:spPr bwMode="auto">
          <a:xfrm>
            <a:off x="1676400" y="6019800"/>
            <a:ext cx="593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Palatino Linotype" pitchFamily="18" charset="0"/>
              </a:rPr>
              <a:t>Total acquisition time 34 hours (16 scans)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 descr="42189-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28600"/>
            <a:ext cx="16002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Box 3"/>
          <p:cNvSpPr txBox="1">
            <a:spLocks noChangeArrowheads="1"/>
          </p:cNvSpPr>
          <p:nvPr/>
        </p:nvSpPr>
        <p:spPr bwMode="auto">
          <a:xfrm>
            <a:off x="1841500" y="312738"/>
            <a:ext cx="135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500 MHz</a:t>
            </a:r>
          </a:p>
        </p:txBody>
      </p:sp>
      <p:sp>
        <p:nvSpPr>
          <p:cNvPr id="91140" name="TextBox 4"/>
          <p:cNvSpPr txBox="1">
            <a:spLocks noChangeArrowheads="1"/>
          </p:cNvSpPr>
          <p:nvPr/>
        </p:nvSpPr>
        <p:spPr bwMode="auto">
          <a:xfrm>
            <a:off x="5233988" y="363538"/>
            <a:ext cx="135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900 MHz</a:t>
            </a:r>
          </a:p>
        </p:txBody>
      </p:sp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2590800" y="1219200"/>
            <a:ext cx="3289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Palatino Linotype" pitchFamily="18" charset="0"/>
              </a:rPr>
              <a:t>Triple Resonance</a:t>
            </a:r>
          </a:p>
          <a:p>
            <a:r>
              <a:rPr lang="en-US" sz="3200">
                <a:latin typeface="Palatino Linotype" pitchFamily="18" charset="0"/>
              </a:rPr>
              <a:t>HNCA</a:t>
            </a:r>
          </a:p>
          <a:p>
            <a:r>
              <a:rPr lang="en-US" sz="3200" baseline="30000">
                <a:latin typeface="Palatino Linotype" pitchFamily="18" charset="0"/>
              </a:rPr>
              <a:t>1</a:t>
            </a:r>
            <a:r>
              <a:rPr lang="en-US" sz="3200">
                <a:latin typeface="Palatino Linotype" pitchFamily="18" charset="0"/>
              </a:rPr>
              <a:t>H-</a:t>
            </a:r>
            <a:r>
              <a:rPr lang="en-US" sz="3200" baseline="30000">
                <a:latin typeface="Palatino Linotype" pitchFamily="18" charset="0"/>
              </a:rPr>
              <a:t>15</a:t>
            </a:r>
            <a:r>
              <a:rPr lang="en-US" sz="3200">
                <a:latin typeface="Palatino Linotype" pitchFamily="18" charset="0"/>
              </a:rPr>
              <a:t>N-</a:t>
            </a:r>
            <a:r>
              <a:rPr lang="en-US" sz="3200" baseline="30000">
                <a:latin typeface="Palatino Linotype" pitchFamily="18" charset="0"/>
              </a:rPr>
              <a:t>13</a:t>
            </a:r>
            <a:r>
              <a:rPr lang="en-US" sz="3200">
                <a:latin typeface="Palatino Linotype" pitchFamily="18" charset="0"/>
              </a:rPr>
              <a:t>C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3886200"/>
          <a:ext cx="3771900" cy="1714500"/>
        </p:xfrm>
        <a:graphic>
          <a:graphicData uri="http://schemas.openxmlformats.org/drawingml/2006/table">
            <a:tbl>
              <a:tblPr/>
              <a:tblGrid>
                <a:gridCol w="1866900"/>
                <a:gridCol w="901700"/>
                <a:gridCol w="1003300"/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Palatino Linotyp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Nitrogen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Carbon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Frequency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50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125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Palatino Linotype"/>
                        </a:rPr>
                        <a:t>Spectral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Width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36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32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Palatino Linotype"/>
                        </a:rPr>
                        <a:t>Spectral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Width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1823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4029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Number of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48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128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Resolution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38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31.5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1161" name="TextBox 9"/>
          <p:cNvSpPr txBox="1">
            <a:spLocks noChangeArrowheads="1"/>
          </p:cNvSpPr>
          <p:nvPr/>
        </p:nvSpPr>
        <p:spPr bwMode="auto">
          <a:xfrm>
            <a:off x="533400" y="6019800"/>
            <a:ext cx="8299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Palatino Linotype" pitchFamily="18" charset="0"/>
              </a:rPr>
              <a:t>Total acquisition time on the 900MHz 106 hours (16 scans)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29200" y="3810000"/>
          <a:ext cx="3721100" cy="1714500"/>
        </p:xfrm>
        <a:graphic>
          <a:graphicData uri="http://schemas.openxmlformats.org/drawingml/2006/table">
            <a:tbl>
              <a:tblPr/>
              <a:tblGrid>
                <a:gridCol w="1854200"/>
                <a:gridCol w="889000"/>
                <a:gridCol w="977900"/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Palatino Linotyp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Nitrogen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Carbon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Frequency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90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225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Palatino Linotype"/>
                        </a:rPr>
                        <a:t>Spectral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Width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36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32 ppm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Palatino Linotype"/>
                        </a:rPr>
                        <a:t>Spectral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Width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3285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7256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Number of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88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230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Resolution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38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Palatino Linotype"/>
                        </a:rPr>
                        <a:t>31.5 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1181" name="Picture 2" descr="900mhz_nm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204788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026"/>
          <p:cNvGrpSpPr>
            <a:grpSpLocks/>
          </p:cNvGrpSpPr>
          <p:nvPr/>
        </p:nvGrpSpPr>
        <p:grpSpPr bwMode="auto">
          <a:xfrm>
            <a:off x="512763" y="992188"/>
            <a:ext cx="3419475" cy="2195512"/>
            <a:chOff x="211" y="753"/>
            <a:chExt cx="2154" cy="1383"/>
          </a:xfrm>
        </p:grpSpPr>
        <p:pic>
          <p:nvPicPr>
            <p:cNvPr id="35843" name="Picture 1027" descr="TO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" y="753"/>
              <a:ext cx="2154" cy="1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4" name="Line 1028"/>
            <p:cNvSpPr>
              <a:spLocks noChangeShapeType="1"/>
            </p:cNvSpPr>
            <p:nvPr/>
          </p:nvSpPr>
          <p:spPr bwMode="auto">
            <a:xfrm flipV="1">
              <a:off x="1182" y="960"/>
              <a:ext cx="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" name="Line 1029"/>
            <p:cNvSpPr>
              <a:spLocks noChangeShapeType="1"/>
            </p:cNvSpPr>
            <p:nvPr/>
          </p:nvSpPr>
          <p:spPr bwMode="auto">
            <a:xfrm flipH="1">
              <a:off x="1150" y="18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Line 1030"/>
            <p:cNvSpPr>
              <a:spLocks noChangeShapeType="1"/>
            </p:cNvSpPr>
            <p:nvPr/>
          </p:nvSpPr>
          <p:spPr bwMode="auto">
            <a:xfrm rot="5400000">
              <a:off x="1542" y="1424"/>
              <a:ext cx="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Text Box 1031"/>
            <p:cNvSpPr txBox="1">
              <a:spLocks noChangeArrowheads="1"/>
            </p:cNvSpPr>
            <p:nvPr/>
          </p:nvSpPr>
          <p:spPr bwMode="auto">
            <a:xfrm>
              <a:off x="1692" y="1337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 grad Q(f)</a:t>
              </a:r>
            </a:p>
          </p:txBody>
        </p:sp>
        <p:sp>
          <p:nvSpPr>
            <p:cNvPr id="35848" name="Line 1032"/>
            <p:cNvSpPr>
              <a:spLocks noChangeShapeType="1"/>
            </p:cNvSpPr>
            <p:nvPr/>
          </p:nvSpPr>
          <p:spPr bwMode="auto">
            <a:xfrm flipH="1" flipV="1">
              <a:off x="1166" y="1072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Text Box 1033"/>
            <p:cNvSpPr txBox="1">
              <a:spLocks noChangeArrowheads="1"/>
            </p:cNvSpPr>
            <p:nvPr/>
          </p:nvSpPr>
          <p:spPr bwMode="auto">
            <a:xfrm>
              <a:off x="1126" y="1632"/>
              <a:ext cx="3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FFT</a:t>
              </a:r>
              <a:r>
                <a:rPr lang="en-US" sz="1200" baseline="30000"/>
                <a:t>-1</a:t>
              </a:r>
              <a:endParaRPr lang="en-US" sz="1200"/>
            </a:p>
          </p:txBody>
        </p:sp>
      </p:grpSp>
      <p:grpSp>
        <p:nvGrpSpPr>
          <p:cNvPr id="35850" name="Group 1034"/>
          <p:cNvGrpSpPr>
            <a:grpSpLocks/>
          </p:cNvGrpSpPr>
          <p:nvPr/>
        </p:nvGrpSpPr>
        <p:grpSpPr bwMode="auto">
          <a:xfrm>
            <a:off x="5248275" y="1041400"/>
            <a:ext cx="3641725" cy="4864100"/>
            <a:chOff x="2034" y="152"/>
            <a:chExt cx="3726" cy="4168"/>
          </a:xfrm>
        </p:grpSpPr>
        <p:pic>
          <p:nvPicPr>
            <p:cNvPr id="35851" name="Picture 1035" descr="C_hnco_pHN_L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" y="152"/>
              <a:ext cx="2235" cy="2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2" name="Picture 1036" descr="C_hnco_pHN_FM-NUS_lab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1304"/>
              <a:ext cx="2238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853" name="Text Box 1037"/>
          <p:cNvSpPr txBox="1">
            <a:spLocks noChangeArrowheads="1"/>
          </p:cNvSpPr>
          <p:nvPr/>
        </p:nvSpPr>
        <p:spPr bwMode="auto">
          <a:xfrm>
            <a:off x="7553325" y="1754188"/>
            <a:ext cx="1108075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3D HNCO</a:t>
            </a:r>
          </a:p>
        </p:txBody>
      </p:sp>
      <p:sp>
        <p:nvSpPr>
          <p:cNvPr id="35854" name="Text Box 1038"/>
          <p:cNvSpPr txBox="1">
            <a:spLocks noChangeArrowheads="1"/>
          </p:cNvSpPr>
          <p:nvPr/>
        </p:nvSpPr>
        <p:spPr bwMode="auto">
          <a:xfrm>
            <a:off x="5724525" y="1208088"/>
            <a:ext cx="62865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linear</a:t>
            </a:r>
          </a:p>
        </p:txBody>
      </p:sp>
      <p:sp>
        <p:nvSpPr>
          <p:cNvPr id="35855" name="Text Box 1039"/>
          <p:cNvSpPr txBox="1">
            <a:spLocks noChangeArrowheads="1"/>
          </p:cNvSpPr>
          <p:nvPr/>
        </p:nvSpPr>
        <p:spPr bwMode="auto">
          <a:xfrm>
            <a:off x="7121525" y="2681288"/>
            <a:ext cx="1014413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Non-linear</a:t>
            </a:r>
          </a:p>
        </p:txBody>
      </p:sp>
      <p:sp>
        <p:nvSpPr>
          <p:cNvPr id="35856" name="Text Box 1040"/>
          <p:cNvSpPr txBox="1">
            <a:spLocks noChangeArrowheads="1"/>
          </p:cNvSpPr>
          <p:nvPr/>
        </p:nvSpPr>
        <p:spPr bwMode="auto">
          <a:xfrm>
            <a:off x="5961063" y="4576763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H</a:t>
            </a:r>
            <a:r>
              <a:rPr lang="en-US" sz="1000" baseline="30000"/>
              <a:t>N</a:t>
            </a:r>
            <a:endParaRPr lang="en-US" sz="1000"/>
          </a:p>
        </p:txBody>
      </p:sp>
      <p:sp>
        <p:nvSpPr>
          <p:cNvPr id="35857" name="Text Box 1041"/>
          <p:cNvSpPr txBox="1">
            <a:spLocks noChangeArrowheads="1"/>
          </p:cNvSpPr>
          <p:nvPr/>
        </p:nvSpPr>
        <p:spPr bwMode="auto">
          <a:xfrm>
            <a:off x="7577138" y="5897563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H</a:t>
            </a:r>
            <a:r>
              <a:rPr lang="en-US" sz="1000" baseline="30000"/>
              <a:t>N</a:t>
            </a:r>
            <a:endParaRPr lang="en-US" sz="1000"/>
          </a:p>
        </p:txBody>
      </p:sp>
      <p:grpSp>
        <p:nvGrpSpPr>
          <p:cNvPr id="35858" name="Group 1042"/>
          <p:cNvGrpSpPr>
            <a:grpSpLocks/>
          </p:cNvGrpSpPr>
          <p:nvPr/>
        </p:nvGrpSpPr>
        <p:grpSpPr bwMode="auto">
          <a:xfrm>
            <a:off x="431800" y="3379788"/>
            <a:ext cx="4510088" cy="2767012"/>
            <a:chOff x="344" y="2393"/>
            <a:chExt cx="2841" cy="1743"/>
          </a:xfrm>
        </p:grpSpPr>
        <p:pic>
          <p:nvPicPr>
            <p:cNvPr id="35859" name="Picture 1043" descr="C_hnco_strip_363_FM-NU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" y="2438"/>
              <a:ext cx="1281" cy="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0" name="Picture 1044" descr="C_hnco_strip_363_LI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2438"/>
              <a:ext cx="1279" cy="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61" name="Text Box 1045"/>
            <p:cNvSpPr txBox="1">
              <a:spLocks noChangeArrowheads="1"/>
            </p:cNvSpPr>
            <p:nvPr/>
          </p:nvSpPr>
          <p:spPr bwMode="auto">
            <a:xfrm>
              <a:off x="1246" y="2393"/>
              <a:ext cx="698" cy="2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3D HNCO</a:t>
              </a:r>
            </a:p>
          </p:txBody>
        </p:sp>
        <p:sp>
          <p:nvSpPr>
            <p:cNvPr id="35862" name="Text Box 1046"/>
            <p:cNvSpPr txBox="1">
              <a:spLocks noChangeArrowheads="1"/>
            </p:cNvSpPr>
            <p:nvPr/>
          </p:nvSpPr>
          <p:spPr bwMode="auto">
            <a:xfrm>
              <a:off x="670" y="2601"/>
              <a:ext cx="396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linear</a:t>
              </a:r>
            </a:p>
          </p:txBody>
        </p:sp>
        <p:sp>
          <p:nvSpPr>
            <p:cNvPr id="35863" name="Text Box 1047"/>
            <p:cNvSpPr txBox="1">
              <a:spLocks noChangeArrowheads="1"/>
            </p:cNvSpPr>
            <p:nvPr/>
          </p:nvSpPr>
          <p:spPr bwMode="auto">
            <a:xfrm>
              <a:off x="2046" y="2585"/>
              <a:ext cx="639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Non-linear</a:t>
              </a:r>
            </a:p>
          </p:txBody>
        </p:sp>
        <p:sp>
          <p:nvSpPr>
            <p:cNvPr id="35864" name="Text Box 1048"/>
            <p:cNvSpPr txBox="1">
              <a:spLocks noChangeArrowheads="1"/>
            </p:cNvSpPr>
            <p:nvPr/>
          </p:nvSpPr>
          <p:spPr bwMode="auto">
            <a:xfrm>
              <a:off x="838" y="3981"/>
              <a:ext cx="2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  <a:r>
                <a:rPr lang="en-US" sz="1000" baseline="30000"/>
                <a:t>N</a:t>
              </a:r>
              <a:endParaRPr lang="en-US" sz="1000"/>
            </a:p>
          </p:txBody>
        </p:sp>
        <p:sp>
          <p:nvSpPr>
            <p:cNvPr id="35865" name="Text Box 1049"/>
            <p:cNvSpPr txBox="1">
              <a:spLocks noChangeArrowheads="1"/>
            </p:cNvSpPr>
            <p:nvPr/>
          </p:nvSpPr>
          <p:spPr bwMode="auto">
            <a:xfrm>
              <a:off x="2166" y="3982"/>
              <a:ext cx="2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  <a:r>
                <a:rPr lang="en-US" sz="1000" baseline="30000"/>
                <a:t>N</a:t>
              </a:r>
              <a:endParaRPr lang="en-US" sz="1000"/>
            </a:p>
          </p:txBody>
        </p:sp>
        <p:sp>
          <p:nvSpPr>
            <p:cNvPr id="35866" name="Text Box 1050"/>
            <p:cNvSpPr txBox="1">
              <a:spLocks noChangeArrowheads="1"/>
            </p:cNvSpPr>
            <p:nvPr/>
          </p:nvSpPr>
          <p:spPr bwMode="auto">
            <a:xfrm>
              <a:off x="2993" y="3219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C</a:t>
              </a:r>
              <a:r>
                <a:rPr lang="ja-JP" altLang="en-US" sz="1000"/>
                <a:t>’</a:t>
              </a:r>
              <a:endParaRPr lang="en-US" sz="1000"/>
            </a:p>
          </p:txBody>
        </p:sp>
      </p:grpSp>
      <p:sp>
        <p:nvSpPr>
          <p:cNvPr id="35867" name="Text Box 1051"/>
          <p:cNvSpPr txBox="1">
            <a:spLocks noChangeArrowheads="1"/>
          </p:cNvSpPr>
          <p:nvPr/>
        </p:nvSpPr>
        <p:spPr bwMode="auto">
          <a:xfrm>
            <a:off x="8791575" y="4035425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N</a:t>
            </a:r>
          </a:p>
        </p:txBody>
      </p:sp>
      <p:sp>
        <p:nvSpPr>
          <p:cNvPr id="35868" name="Rectangle 105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52400"/>
            <a:ext cx="8369300" cy="6731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FM reconstructed non-linear and linear 3D HNCO of 50 kDa EntF C-domain (900 MHz, 0.3 mM, 6 hours each) </a:t>
            </a:r>
            <a:r>
              <a:rPr lang="en-US" sz="2000">
                <a:latin typeface="Symbol" charset="0"/>
                <a:sym typeface="Symbol" charset="0"/>
              </a:rPr>
              <a:t></a:t>
            </a:r>
            <a:r>
              <a:rPr lang="en-US" sz="2000" baseline="-25000"/>
              <a:t>c</a:t>
            </a:r>
            <a:r>
              <a:rPr lang="en-US" sz="2000"/>
              <a:t> ~20-24 ns</a:t>
            </a:r>
          </a:p>
        </p:txBody>
      </p:sp>
      <p:sp>
        <p:nvSpPr>
          <p:cNvPr id="35869" name="Text Box 1053"/>
          <p:cNvSpPr txBox="1">
            <a:spLocks noChangeArrowheads="1"/>
          </p:cNvSpPr>
          <p:nvPr/>
        </p:nvSpPr>
        <p:spPr bwMode="auto">
          <a:xfrm>
            <a:off x="593725" y="5365750"/>
            <a:ext cx="1633538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Linear grid</a:t>
            </a:r>
          </a:p>
          <a:p>
            <a:r>
              <a:rPr lang="en-US" sz="1200"/>
              <a:t>N:50</a:t>
            </a:r>
          </a:p>
          <a:p>
            <a:r>
              <a:rPr lang="en-US" sz="1200"/>
              <a:t>C:25</a:t>
            </a:r>
          </a:p>
          <a:p>
            <a:r>
              <a:rPr lang="en-US" sz="1200"/>
              <a:t>1250 sampling points</a:t>
            </a:r>
          </a:p>
        </p:txBody>
      </p:sp>
      <p:sp>
        <p:nvSpPr>
          <p:cNvPr id="35870" name="Text Box 1054"/>
          <p:cNvSpPr txBox="1">
            <a:spLocks noChangeArrowheads="1"/>
          </p:cNvSpPr>
          <p:nvPr/>
        </p:nvSpPr>
        <p:spPr bwMode="auto">
          <a:xfrm>
            <a:off x="2701925" y="5243513"/>
            <a:ext cx="1947863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Non-linear grid</a:t>
            </a:r>
          </a:p>
          <a:p>
            <a:r>
              <a:rPr lang="en-US" sz="1200"/>
              <a:t>N:400</a:t>
            </a:r>
          </a:p>
          <a:p>
            <a:r>
              <a:rPr lang="en-US" sz="1200"/>
              <a:t>C:100</a:t>
            </a:r>
          </a:p>
          <a:p>
            <a:r>
              <a:rPr lang="en-US" sz="1200"/>
              <a:t>40,000 grid points</a:t>
            </a:r>
          </a:p>
          <a:p>
            <a:r>
              <a:rPr lang="en-US" sz="1200"/>
              <a:t>1250 sampled</a:t>
            </a:r>
          </a:p>
          <a:p>
            <a:r>
              <a:rPr lang="en-US" sz="1200"/>
              <a:t>3% of grid points sampled</a:t>
            </a:r>
          </a:p>
        </p:txBody>
      </p:sp>
    </p:spTree>
    <p:extLst>
      <p:ext uri="{BB962C8B-B14F-4D97-AF65-F5344CB8AC3E}">
        <p14:creationId xmlns:p14="http://schemas.microsoft.com/office/powerpoint/2010/main" val="371730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9" grpId="0" animBg="1"/>
      <p:bldP spid="358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71800" y="152400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Non-linear Pulse programming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727950" cy="5900738"/>
            <a:chOff x="838200" y="533400"/>
            <a:chExt cx="7727950" cy="5900738"/>
          </a:xfrm>
        </p:grpSpPr>
        <p:pic>
          <p:nvPicPr>
            <p:cNvPr id="92162" name="Picture 2" descr="theo_nonl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533400"/>
              <a:ext cx="7727950" cy="590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163" name="TextBox 2"/>
            <p:cNvSpPr txBox="1">
              <a:spLocks noChangeArrowheads="1"/>
            </p:cNvSpPr>
            <p:nvPr/>
          </p:nvSpPr>
          <p:spPr bwMode="auto">
            <a:xfrm>
              <a:off x="4876800" y="2971800"/>
              <a:ext cx="209544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Reconstruction</a:t>
              </a:r>
            </a:p>
            <a:p>
              <a:r>
                <a:rPr lang="en-US" dirty="0" smtClean="0"/>
                <a:t>FM, Max-</a:t>
              </a:r>
              <a:r>
                <a:rPr lang="en-US" dirty="0" err="1" smtClean="0"/>
                <a:t>Ent,MDD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62800" y="3124200"/>
              <a:ext cx="762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0"/>
            <a:ext cx="4876800" cy="441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133600" y="1676400"/>
            <a:ext cx="4495800" cy="304800"/>
            <a:chOff x="2133600" y="1905000"/>
            <a:chExt cx="4495800" cy="304800"/>
          </a:xfrm>
        </p:grpSpPr>
        <p:sp>
          <p:nvSpPr>
            <p:cNvPr id="3" name="Oval 2"/>
            <p:cNvSpPr/>
            <p:nvPr/>
          </p:nvSpPr>
          <p:spPr>
            <a:xfrm>
              <a:off x="2133600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599267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064934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30601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996268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461935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927602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93269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58936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24600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33600" y="2209800"/>
            <a:ext cx="4495800" cy="304800"/>
            <a:chOff x="2167465" y="2438400"/>
            <a:chExt cx="4495800" cy="304800"/>
          </a:xfrm>
        </p:grpSpPr>
        <p:sp>
          <p:nvSpPr>
            <p:cNvPr id="13" name="Oval 12"/>
            <p:cNvSpPr/>
            <p:nvPr/>
          </p:nvSpPr>
          <p:spPr>
            <a:xfrm>
              <a:off x="2167465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33132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098799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64466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030133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95800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961467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427134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892801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58465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33600" y="2819400"/>
            <a:ext cx="4495800" cy="304800"/>
            <a:chOff x="2133600" y="1905000"/>
            <a:chExt cx="4495800" cy="304800"/>
          </a:xfrm>
        </p:grpSpPr>
        <p:sp>
          <p:nvSpPr>
            <p:cNvPr id="26" name="Oval 25"/>
            <p:cNvSpPr/>
            <p:nvPr/>
          </p:nvSpPr>
          <p:spPr>
            <a:xfrm>
              <a:off x="2133600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599267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64934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30601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996268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461935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27602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93269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858936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324600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33600" y="3352800"/>
            <a:ext cx="4495800" cy="304800"/>
            <a:chOff x="2167465" y="2438400"/>
            <a:chExt cx="4495800" cy="304800"/>
          </a:xfrm>
        </p:grpSpPr>
        <p:sp>
          <p:nvSpPr>
            <p:cNvPr id="37" name="Oval 36"/>
            <p:cNvSpPr/>
            <p:nvPr/>
          </p:nvSpPr>
          <p:spPr>
            <a:xfrm>
              <a:off x="2167465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633132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098799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564466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030133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495800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961467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427134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892801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358465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33600" y="3886200"/>
            <a:ext cx="4495800" cy="304800"/>
            <a:chOff x="2133600" y="1905000"/>
            <a:chExt cx="4495800" cy="304800"/>
          </a:xfrm>
        </p:grpSpPr>
        <p:sp>
          <p:nvSpPr>
            <p:cNvPr id="48" name="Oval 47"/>
            <p:cNvSpPr/>
            <p:nvPr/>
          </p:nvSpPr>
          <p:spPr>
            <a:xfrm>
              <a:off x="2133600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599267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064934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530601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996268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461935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927602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393269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858936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24600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133600" y="4419600"/>
            <a:ext cx="4495800" cy="304800"/>
            <a:chOff x="2167465" y="2438400"/>
            <a:chExt cx="4495800" cy="304800"/>
          </a:xfrm>
        </p:grpSpPr>
        <p:sp>
          <p:nvSpPr>
            <p:cNvPr id="59" name="Oval 58"/>
            <p:cNvSpPr/>
            <p:nvPr/>
          </p:nvSpPr>
          <p:spPr>
            <a:xfrm>
              <a:off x="2167465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633132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098799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564466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030133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495800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961467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427134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892801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358465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33600" y="5029200"/>
            <a:ext cx="4495800" cy="304800"/>
            <a:chOff x="2133600" y="1905000"/>
            <a:chExt cx="4495800" cy="304800"/>
          </a:xfrm>
        </p:grpSpPr>
        <p:sp>
          <p:nvSpPr>
            <p:cNvPr id="70" name="Oval 69"/>
            <p:cNvSpPr/>
            <p:nvPr/>
          </p:nvSpPr>
          <p:spPr>
            <a:xfrm>
              <a:off x="2133600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599267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064934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30601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996268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61935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927602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393269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858936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324600" y="190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133600" y="5562600"/>
            <a:ext cx="4495800" cy="304800"/>
            <a:chOff x="2167465" y="2438400"/>
            <a:chExt cx="4495800" cy="304800"/>
          </a:xfrm>
        </p:grpSpPr>
        <p:sp>
          <p:nvSpPr>
            <p:cNvPr id="81" name="Oval 80"/>
            <p:cNvSpPr/>
            <p:nvPr/>
          </p:nvSpPr>
          <p:spPr>
            <a:xfrm>
              <a:off x="2167465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633132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098799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564466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030133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495800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961467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427134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892801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358465" y="2438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" name="Straight Arrow Connector 91"/>
          <p:cNvCxnSpPr/>
          <p:nvPr/>
        </p:nvCxnSpPr>
        <p:spPr>
          <a:xfrm>
            <a:off x="3429000" y="1295400"/>
            <a:ext cx="1981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114800" y="762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Palatino Linotype" pitchFamily="18" charset="0"/>
              </a:rPr>
              <a:t>15</a:t>
            </a:r>
            <a:r>
              <a:rPr lang="en-US" sz="2400" b="1" dirty="0" smtClean="0">
                <a:latin typeface="Palatino Linotype" pitchFamily="18" charset="0"/>
              </a:rPr>
              <a:t>N</a:t>
            </a:r>
            <a:endParaRPr lang="en-US" sz="2400" b="1" dirty="0">
              <a:latin typeface="Palatino Linotype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5400000" flipH="1" flipV="1">
            <a:off x="5868194" y="3733006"/>
            <a:ext cx="228520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162800" y="37338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Palatino Linotype" pitchFamily="18" charset="0"/>
              </a:rPr>
              <a:t>13</a:t>
            </a:r>
            <a:r>
              <a:rPr lang="en-US" sz="2400" b="1" dirty="0" smtClean="0">
                <a:latin typeface="Palatino Linotype" pitchFamily="18" charset="0"/>
              </a:rPr>
              <a:t>C</a:t>
            </a:r>
            <a:endParaRPr lang="en-US" sz="2400" b="1" dirty="0">
              <a:latin typeface="Palatino Linotype" pitchFamily="18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5562600" y="5867400"/>
            <a:ext cx="2340764" cy="750332"/>
            <a:chOff x="5562600" y="5867400"/>
            <a:chExt cx="2340764" cy="750332"/>
          </a:xfrm>
        </p:grpSpPr>
        <p:cxnSp>
          <p:nvCxnSpPr>
            <p:cNvPr id="98" name="Straight Connector 97"/>
            <p:cNvCxnSpPr/>
            <p:nvPr/>
          </p:nvCxnSpPr>
          <p:spPr>
            <a:xfrm rot="5400000">
              <a:off x="6362700" y="5981700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0800000" flipV="1">
              <a:off x="6248400" y="6096000"/>
              <a:ext cx="2286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6477000" y="6096000"/>
              <a:ext cx="2286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5562600" y="6248400"/>
              <a:ext cx="659155" cy="369332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</a:t>
              </a:r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705600" y="6248400"/>
              <a:ext cx="1197764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Imaginary</a:t>
              </a:r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629400" y="5181600"/>
            <a:ext cx="1578764" cy="978932"/>
            <a:chOff x="6629400" y="5181600"/>
            <a:chExt cx="1578764" cy="978932"/>
          </a:xfrm>
        </p:grpSpPr>
        <p:grpSp>
          <p:nvGrpSpPr>
            <p:cNvPr id="127" name="Group 126"/>
            <p:cNvGrpSpPr/>
            <p:nvPr/>
          </p:nvGrpSpPr>
          <p:grpSpPr>
            <a:xfrm rot="16200000">
              <a:off x="6591300" y="5524500"/>
              <a:ext cx="457200" cy="381000"/>
              <a:chOff x="7467600" y="5486400"/>
              <a:chExt cx="457200" cy="381000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rot="5400000">
                <a:off x="7581900" y="5600700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rot="10800000" flipV="1">
                <a:off x="7467600" y="5715000"/>
                <a:ext cx="228600" cy="1524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7696200" y="5715000"/>
                <a:ext cx="228600" cy="1524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TextBox 132"/>
            <p:cNvSpPr txBox="1"/>
            <p:nvPr/>
          </p:nvSpPr>
          <p:spPr>
            <a:xfrm>
              <a:off x="7010400" y="5181600"/>
              <a:ext cx="659155" cy="369332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010400" y="5791200"/>
              <a:ext cx="1197764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Imaginary</a:t>
              </a:r>
              <a:endParaRPr lang="en-US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981200" y="5867400"/>
            <a:ext cx="970137" cy="914400"/>
            <a:chOff x="1981200" y="5867400"/>
            <a:chExt cx="970137" cy="914400"/>
          </a:xfrm>
        </p:grpSpPr>
        <p:grpSp>
          <p:nvGrpSpPr>
            <p:cNvPr id="146" name="Group 145"/>
            <p:cNvGrpSpPr/>
            <p:nvPr/>
          </p:nvGrpSpPr>
          <p:grpSpPr>
            <a:xfrm>
              <a:off x="2286000" y="5867400"/>
              <a:ext cx="457200" cy="534194"/>
              <a:chOff x="2286000" y="5867400"/>
              <a:chExt cx="457200" cy="534194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rot="5400000">
                <a:off x="2133600" y="6019800"/>
                <a:ext cx="304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>
                <a:off x="2590800" y="6019800"/>
                <a:ext cx="304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286000" y="6172200"/>
                <a:ext cx="457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rot="5400000">
                <a:off x="2400300" y="6286500"/>
                <a:ext cx="2286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TextBox 144"/>
            <p:cNvSpPr txBox="1"/>
            <p:nvPr/>
          </p:nvSpPr>
          <p:spPr>
            <a:xfrm>
              <a:off x="1981200" y="6412468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DW </a:t>
              </a:r>
              <a:r>
                <a:rPr lang="en-US" b="1" baseline="30000" dirty="0" smtClean="0"/>
                <a:t>15</a:t>
              </a:r>
              <a:r>
                <a:rPr lang="en-US" b="1" dirty="0" smtClean="0"/>
                <a:t>N</a:t>
              </a:r>
              <a:endParaRPr lang="en-US" b="1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33400" y="4572000"/>
            <a:ext cx="1524794" cy="609600"/>
            <a:chOff x="533400" y="4572000"/>
            <a:chExt cx="1524794" cy="609600"/>
          </a:xfrm>
        </p:grpSpPr>
        <p:grpSp>
          <p:nvGrpSpPr>
            <p:cNvPr id="147" name="Group 146"/>
            <p:cNvGrpSpPr/>
            <p:nvPr/>
          </p:nvGrpSpPr>
          <p:grpSpPr>
            <a:xfrm rot="5400000">
              <a:off x="1486297" y="4609703"/>
              <a:ext cx="609600" cy="534194"/>
              <a:chOff x="2286000" y="5867400"/>
              <a:chExt cx="457200" cy="534194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>
                <a:off x="2133600" y="6019800"/>
                <a:ext cx="304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2590800" y="6019800"/>
                <a:ext cx="304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2286000" y="6172200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/>
              <p:nvPr/>
            </p:nvCxnSpPr>
            <p:spPr>
              <a:xfrm rot="5400000">
                <a:off x="2400300" y="62865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/>
            <p:cNvSpPr txBox="1"/>
            <p:nvPr/>
          </p:nvSpPr>
          <p:spPr>
            <a:xfrm>
              <a:off x="533400" y="4724400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DW </a:t>
              </a:r>
              <a:r>
                <a:rPr lang="en-US" b="1" baseline="30000" dirty="0" smtClean="0"/>
                <a:t>13</a:t>
              </a:r>
              <a:r>
                <a:rPr lang="en-US" b="1" dirty="0" smtClean="0"/>
                <a:t>C</a:t>
              </a:r>
              <a:endParaRPr lang="en-US" b="1" dirty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324600" y="5562600"/>
            <a:ext cx="304800" cy="304800"/>
            <a:chOff x="7924800" y="1219200"/>
            <a:chExt cx="304800" cy="304800"/>
          </a:xfrm>
        </p:grpSpPr>
        <p:sp>
          <p:nvSpPr>
            <p:cNvPr id="158" name="Rectangle 157"/>
            <p:cNvSpPr/>
            <p:nvPr/>
          </p:nvSpPr>
          <p:spPr>
            <a:xfrm>
              <a:off x="7924800" y="137160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8077200" y="1371600"/>
              <a:ext cx="152400" cy="152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924800" y="1219200"/>
              <a:ext cx="152400" cy="1524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077200" y="1219200"/>
              <a:ext cx="1524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0"/>
            <a:ext cx="4876800" cy="441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29000" y="1295400"/>
            <a:ext cx="1981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14800" y="762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Palatino Linotype" pitchFamily="18" charset="0"/>
              </a:rPr>
              <a:t>15</a:t>
            </a:r>
            <a:r>
              <a:rPr lang="en-US" sz="2400" b="1" dirty="0" smtClean="0">
                <a:latin typeface="Palatino Linotype" pitchFamily="18" charset="0"/>
              </a:rPr>
              <a:t>N</a:t>
            </a:r>
            <a:endParaRPr lang="en-US" sz="2400" b="1" dirty="0">
              <a:latin typeface="Palatino Linotype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5868194" y="3733006"/>
            <a:ext cx="228520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37338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Palatino Linotype" pitchFamily="18" charset="0"/>
              </a:rPr>
              <a:t>13</a:t>
            </a:r>
            <a:r>
              <a:rPr lang="en-US" sz="2400" b="1" dirty="0" smtClean="0">
                <a:latin typeface="Palatino Linotype" pitchFamily="18" charset="0"/>
              </a:rPr>
              <a:t>C</a:t>
            </a:r>
            <a:endParaRPr lang="en-US" sz="2400" b="1" dirty="0">
              <a:latin typeface="Palatino Linotype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5867400"/>
            <a:ext cx="970137" cy="914400"/>
            <a:chOff x="1981200" y="5867400"/>
            <a:chExt cx="970137" cy="914400"/>
          </a:xfrm>
        </p:grpSpPr>
        <p:grpSp>
          <p:nvGrpSpPr>
            <p:cNvPr id="8" name="Group 145"/>
            <p:cNvGrpSpPr/>
            <p:nvPr/>
          </p:nvGrpSpPr>
          <p:grpSpPr>
            <a:xfrm>
              <a:off x="2286000" y="5867400"/>
              <a:ext cx="457200" cy="534194"/>
              <a:chOff x="2286000" y="5867400"/>
              <a:chExt cx="457200" cy="53419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5400000">
                <a:off x="2133600" y="6019800"/>
                <a:ext cx="304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2590800" y="6019800"/>
                <a:ext cx="304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6000" y="6172200"/>
                <a:ext cx="457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2400300" y="6286500"/>
                <a:ext cx="2286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981200" y="6412468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DW </a:t>
              </a:r>
              <a:r>
                <a:rPr lang="en-US" b="1" baseline="30000" dirty="0" smtClean="0"/>
                <a:t>15</a:t>
              </a:r>
              <a:r>
                <a:rPr lang="en-US" b="1" dirty="0" smtClean="0"/>
                <a:t>N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4572000"/>
            <a:ext cx="1524794" cy="609600"/>
            <a:chOff x="533400" y="4572000"/>
            <a:chExt cx="1524794" cy="609600"/>
          </a:xfrm>
        </p:grpSpPr>
        <p:grpSp>
          <p:nvGrpSpPr>
            <p:cNvPr id="15" name="Group 146"/>
            <p:cNvGrpSpPr/>
            <p:nvPr/>
          </p:nvGrpSpPr>
          <p:grpSpPr>
            <a:xfrm rot="5400000">
              <a:off x="1562497" y="3771503"/>
              <a:ext cx="457200" cy="534194"/>
              <a:chOff x="2286000" y="5867400"/>
              <a:chExt cx="457200" cy="53419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2133600" y="6019800"/>
                <a:ext cx="304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590800" y="6019800"/>
                <a:ext cx="304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286000" y="6172200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2400300" y="62865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533400" y="4724400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DW </a:t>
              </a:r>
              <a:r>
                <a:rPr lang="en-US" b="1" baseline="30000" dirty="0" smtClean="0"/>
                <a:t>13</a:t>
              </a:r>
              <a:r>
                <a:rPr lang="en-US" b="1" dirty="0" smtClean="0"/>
                <a:t>C</a:t>
              </a:r>
              <a:endParaRPr lang="en-US" b="1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2133600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64934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27602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24600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336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30601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27602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3246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599267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64934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858936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324600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336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64934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996268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393269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3246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1336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599267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61935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3246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1336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064934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996268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3246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133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599267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530601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927602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858936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324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056958" y="5536168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14600" y="554355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38525" y="554355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71800" y="556260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1,3</a:t>
            </a:r>
            <a:endParaRPr lang="en-US" sz="16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3048000" y="5562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28733" y="556260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57400" y="4995446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2,1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Pulse program, setup Linear, optimize.</a:t>
            </a:r>
          </a:p>
          <a:p>
            <a:r>
              <a:rPr lang="en-US" dirty="0" smtClean="0"/>
              <a:t>Decide on the sampling density and the extent</a:t>
            </a:r>
            <a:br>
              <a:rPr lang="en-US" dirty="0" smtClean="0"/>
            </a:br>
            <a:r>
              <a:rPr lang="en-US" dirty="0" smtClean="0"/>
              <a:t>you want to go into each dimension.</a:t>
            </a:r>
          </a:p>
          <a:p>
            <a:r>
              <a:rPr lang="en-US" dirty="0" smtClean="0"/>
              <a:t>Make schedule.</a:t>
            </a:r>
          </a:p>
          <a:p>
            <a:r>
              <a:rPr lang="en-US" dirty="0" smtClean="0"/>
              <a:t>Run NUS version of the experiment.</a:t>
            </a:r>
          </a:p>
          <a:p>
            <a:r>
              <a:rPr lang="en-US" dirty="0" smtClean="0"/>
              <a:t>Reconstruct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2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4" descr="HN-HN_d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3688" r="19034" b="7378"/>
          <a:stretch>
            <a:fillRect/>
          </a:stretch>
        </p:blipFill>
        <p:spPr bwMode="auto">
          <a:xfrm>
            <a:off x="2514600" y="762000"/>
            <a:ext cx="37719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8600" y="236538"/>
            <a:ext cx="3875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latin typeface="Palatino Linotype" pitchFamily="18" charset="0"/>
                <a:ea typeface="+mn-ea"/>
                <a:cs typeface="+mn-cs"/>
              </a:rPr>
              <a:t>NH-HN NOESY restraints</a:t>
            </a:r>
          </a:p>
        </p:txBody>
      </p:sp>
    </p:spTree>
    <p:extLst>
      <p:ext uri="{BB962C8B-B14F-4D97-AF65-F5344CB8AC3E}">
        <p14:creationId xmlns:p14="http://schemas.microsoft.com/office/powerpoint/2010/main" val="269147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76400"/>
            <a:ext cx="4267200" cy="424731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HNCA/HNCOCA</a:t>
            </a:r>
          </a:p>
          <a:p>
            <a:r>
              <a:rPr lang="en-US" dirty="0" smtClean="0"/>
              <a:t>HNCACB/HNCOCACB</a:t>
            </a:r>
          </a:p>
          <a:p>
            <a:r>
              <a:rPr lang="en-US" dirty="0" smtClean="0"/>
              <a:t>HNCO/HNCACO</a:t>
            </a:r>
          </a:p>
          <a:p>
            <a:r>
              <a:rPr lang="en-US" dirty="0" smtClean="0"/>
              <a:t>HCCONH</a:t>
            </a:r>
          </a:p>
          <a:p>
            <a:r>
              <a:rPr lang="en-US" dirty="0" smtClean="0"/>
              <a:t>CCCONH</a:t>
            </a:r>
          </a:p>
          <a:p>
            <a:r>
              <a:rPr lang="en-US" dirty="0" err="1" smtClean="0"/>
              <a:t>hNcaNH</a:t>
            </a:r>
            <a:endParaRPr lang="en-US" dirty="0" smtClean="0"/>
          </a:p>
          <a:p>
            <a:r>
              <a:rPr lang="en-US" baseline="30000" dirty="0" smtClean="0"/>
              <a:t>15</a:t>
            </a:r>
            <a:r>
              <a:rPr lang="en-US" dirty="0" smtClean="0"/>
              <a:t>N dispersed TOCSY </a:t>
            </a:r>
          </a:p>
          <a:p>
            <a:r>
              <a:rPr lang="en-US" baseline="30000" dirty="0" smtClean="0">
                <a:solidFill>
                  <a:srgbClr val="FF0000"/>
                </a:solidFill>
              </a:rPr>
              <a:t>15</a:t>
            </a:r>
            <a:r>
              <a:rPr lang="en-US" dirty="0" smtClean="0">
                <a:solidFill>
                  <a:srgbClr val="FF0000"/>
                </a:solidFill>
              </a:rPr>
              <a:t>N dispersed NOESY 3D</a:t>
            </a:r>
          </a:p>
          <a:p>
            <a:r>
              <a:rPr lang="en-US" baseline="30000" dirty="0">
                <a:solidFill>
                  <a:srgbClr val="FF0000"/>
                </a:solidFill>
              </a:rPr>
              <a:t>15</a:t>
            </a:r>
            <a:r>
              <a:rPr lang="en-US" dirty="0">
                <a:solidFill>
                  <a:srgbClr val="FF0000"/>
                </a:solidFill>
              </a:rPr>
              <a:t>N dispersed NOESY </a:t>
            </a:r>
            <a:r>
              <a:rPr lang="en-US" dirty="0" smtClean="0">
                <a:solidFill>
                  <a:srgbClr val="FF0000"/>
                </a:solidFill>
              </a:rPr>
              <a:t>4D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Timeshared NOESY (15N/13C) 3D/4D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RDC HNCO based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2590800"/>
            <a:ext cx="2532602" cy="175432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HCCH TOCSY</a:t>
            </a:r>
          </a:p>
          <a:p>
            <a:r>
              <a:rPr lang="en-US" baseline="30000" dirty="0" smtClean="0"/>
              <a:t>13</a:t>
            </a:r>
            <a:r>
              <a:rPr lang="en-US" dirty="0" smtClean="0"/>
              <a:t>C dispersed  NOESY</a:t>
            </a:r>
          </a:p>
          <a:p>
            <a:r>
              <a:rPr lang="en-US" dirty="0" smtClean="0"/>
              <a:t>Aromatic assignments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3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9012629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Various types of coding strategies used in the Wagner lab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smtClean="0"/>
              <a:t>Pre-calculated Delays and Phases (using a </a:t>
            </a:r>
            <a:r>
              <a:rPr lang="en-US" sz="2400" i="1" dirty="0" err="1" smtClean="0"/>
              <a:t>vdlist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Stop Reset and Go (using a </a:t>
            </a:r>
            <a:r>
              <a:rPr lang="en-US" sz="2400" i="1" dirty="0" err="1" smtClean="0"/>
              <a:t>vclist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Incremental delays and phases (using a </a:t>
            </a:r>
            <a:r>
              <a:rPr lang="en-US" sz="2400" i="1" dirty="0" err="1" smtClean="0"/>
              <a:t>vclist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089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838200" y="609600"/>
            <a:ext cx="647858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Palatino Linotype" pitchFamily="18" charset="0"/>
              </a:rPr>
              <a:t>Pulse sequences consist of </a:t>
            </a:r>
          </a:p>
          <a:p>
            <a:endParaRPr lang="en-US" sz="4000" b="1" dirty="0">
              <a:latin typeface="Palatino Linotype" pitchFamily="18" charset="0"/>
            </a:endParaRPr>
          </a:p>
          <a:p>
            <a:r>
              <a:rPr lang="en-US" sz="4000" b="1" dirty="0">
                <a:latin typeface="Palatino Linotype" pitchFamily="18" charset="0"/>
              </a:rPr>
              <a:t>1)Pulses/Gradients</a:t>
            </a:r>
          </a:p>
          <a:p>
            <a:endParaRPr lang="en-US" sz="4000" b="1" dirty="0">
              <a:latin typeface="Palatino Linotype" pitchFamily="18" charset="0"/>
            </a:endParaRPr>
          </a:p>
          <a:p>
            <a:r>
              <a:rPr lang="en-US" sz="4000" b="1" dirty="0">
                <a:latin typeface="Palatino Linotype" pitchFamily="18" charset="0"/>
              </a:rPr>
              <a:t>2)Delays</a:t>
            </a:r>
          </a:p>
          <a:p>
            <a:endParaRPr lang="en-US" sz="4000" b="1" dirty="0">
              <a:latin typeface="Palatino Linotype" pitchFamily="18" charset="0"/>
            </a:endParaRPr>
          </a:p>
          <a:p>
            <a:r>
              <a:rPr lang="en-US" sz="4000" b="1" dirty="0">
                <a:latin typeface="Palatino Linotype" pitchFamily="18" charset="0"/>
              </a:rPr>
              <a:t>that  is it…</a:t>
            </a:r>
          </a:p>
          <a:p>
            <a:r>
              <a:rPr lang="en-US" sz="4000" b="1" dirty="0">
                <a:latin typeface="Palatino Linotype" pitchFamily="18" charset="0"/>
              </a:rPr>
              <a:t>and nothing else*….. </a:t>
            </a:r>
          </a:p>
          <a:p>
            <a:endParaRPr lang="en-US" sz="4000" b="1" dirty="0">
              <a:latin typeface="Palatino Linotype" pitchFamily="18" charset="0"/>
            </a:endParaRPr>
          </a:p>
          <a:p>
            <a:r>
              <a:rPr lang="en-US" b="1" dirty="0">
                <a:latin typeface="Palatino Linotype" pitchFamily="18" charset="0"/>
              </a:rPr>
              <a:t>*maybe acquisition </a:t>
            </a:r>
            <a:r>
              <a:rPr lang="en-US" b="1" dirty="0" smtClean="0">
                <a:latin typeface="Palatino Linotype" pitchFamily="18" charset="0"/>
              </a:rPr>
              <a:t> and machine related commands </a:t>
            </a:r>
            <a:endParaRPr lang="en-US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7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057400" y="2057400"/>
            <a:ext cx="6553200" cy="2514600"/>
            <a:chOff x="2057400" y="2057400"/>
            <a:chExt cx="6553200" cy="2514600"/>
          </a:xfrm>
        </p:grpSpPr>
        <p:grpSp>
          <p:nvGrpSpPr>
            <p:cNvPr id="10249" name="Group 13"/>
            <p:cNvGrpSpPr>
              <a:grpSpLocks/>
            </p:cNvGrpSpPr>
            <p:nvPr/>
          </p:nvGrpSpPr>
          <p:grpSpPr bwMode="auto">
            <a:xfrm>
              <a:off x="2057400" y="2057400"/>
              <a:ext cx="152400" cy="457200"/>
              <a:chOff x="2057400" y="2057400"/>
              <a:chExt cx="152400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057400" y="20574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057400" y="2286000"/>
                <a:ext cx="1524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2362200" y="3200400"/>
              <a:ext cx="1447800" cy="609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3962400" y="3581400"/>
              <a:ext cx="4648200" cy="9906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52" name="TextBox 17"/>
            <p:cNvSpPr txBox="1">
              <a:spLocks noChangeArrowheads="1"/>
            </p:cNvSpPr>
            <p:nvPr/>
          </p:nvSpPr>
          <p:spPr bwMode="auto">
            <a:xfrm>
              <a:off x="4114800" y="3581400"/>
              <a:ext cx="359585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Execute data acquisition</a:t>
              </a:r>
            </a:p>
            <a:p>
              <a:r>
                <a:rPr lang="en-US" sz="1600"/>
                <a:t>loop to line number 2 until “ns” scans </a:t>
              </a:r>
            </a:p>
            <a:p>
              <a:r>
                <a:rPr lang="en-US" sz="1600"/>
                <a:t>receiver phase controlled by ph31</a:t>
              </a:r>
            </a:p>
          </p:txBody>
        </p:sp>
      </p:grp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981200" y="762000"/>
            <a:ext cx="46863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B050"/>
                </a:solidFill>
                <a:latin typeface="Palatino Linotype" pitchFamily="18" charset="0"/>
              </a:rPr>
              <a:t>;zg</a:t>
            </a:r>
            <a:br>
              <a:rPr lang="en-US" sz="1600" b="1">
                <a:solidFill>
                  <a:srgbClr val="00B050"/>
                </a:solidFill>
                <a:latin typeface="Palatino Linotype" pitchFamily="18" charset="0"/>
              </a:rPr>
            </a:br>
            <a:r>
              <a:rPr lang="en-US" sz="1600" b="1">
                <a:solidFill>
                  <a:srgbClr val="00B050"/>
                </a:solidFill>
                <a:latin typeface="Palatino Linotype" pitchFamily="18" charset="0"/>
              </a:rPr>
              <a:t>;avance-version (02/05/31)</a:t>
            </a:r>
            <a:br>
              <a:rPr lang="en-US" sz="1600" b="1">
                <a:solidFill>
                  <a:srgbClr val="00B050"/>
                </a:solidFill>
                <a:latin typeface="Palatino Linotype" pitchFamily="18" charset="0"/>
              </a:rPr>
            </a:br>
            <a:r>
              <a:rPr lang="en-US" sz="1600" b="1">
                <a:solidFill>
                  <a:srgbClr val="00B050"/>
                </a:solidFill>
                <a:latin typeface="Palatino Linotype" pitchFamily="18" charset="0"/>
              </a:rPr>
              <a:t>;1D sequence</a:t>
            </a:r>
            <a:r>
              <a:rPr lang="en-US" sz="1600" b="1">
                <a:latin typeface="Palatino Linotype" pitchFamily="18" charset="0"/>
              </a:rPr>
              <a:t/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/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>#include &lt;Avance.incl&gt;</a:t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>1 ze</a:t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>2 30m</a:t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>  d1</a:t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>  p1 ph1</a:t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>  go=2 ph31</a:t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>  30m mc #0 to 2 F0(zd)</a:t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>exit</a:t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/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>ph1=0 2 2 0 1 3 3 1</a:t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>ph31=0 2 2 0 1 3 3 1</a:t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latin typeface="Palatino Linotype" pitchFamily="18" charset="0"/>
              </a:rPr>
              <a:t/>
            </a:r>
            <a:br>
              <a:rPr lang="en-US" sz="1600" b="1">
                <a:latin typeface="Palatino Linotype" pitchFamily="18" charset="0"/>
              </a:rPr>
            </a:br>
            <a:r>
              <a:rPr lang="en-US" sz="1600" b="1">
                <a:solidFill>
                  <a:srgbClr val="00B050"/>
                </a:solidFill>
                <a:latin typeface="Palatino Linotype" pitchFamily="18" charset="0"/>
              </a:rPr>
              <a:t>;pl1 : f1 channel - power level for pulse (default)</a:t>
            </a:r>
            <a:br>
              <a:rPr lang="en-US" sz="1600" b="1">
                <a:solidFill>
                  <a:srgbClr val="00B050"/>
                </a:solidFill>
                <a:latin typeface="Palatino Linotype" pitchFamily="18" charset="0"/>
              </a:rPr>
            </a:br>
            <a:r>
              <a:rPr lang="en-US" sz="1600" b="1">
                <a:solidFill>
                  <a:srgbClr val="00B050"/>
                </a:solidFill>
                <a:latin typeface="Palatino Linotype" pitchFamily="18" charset="0"/>
              </a:rPr>
              <a:t>;p1 : f1 channel -  high power pulse</a:t>
            </a:r>
            <a:br>
              <a:rPr lang="en-US" sz="1600" b="1">
                <a:solidFill>
                  <a:srgbClr val="00B050"/>
                </a:solidFill>
                <a:latin typeface="Palatino Linotype" pitchFamily="18" charset="0"/>
              </a:rPr>
            </a:br>
            <a:r>
              <a:rPr lang="en-US" sz="1600" b="1">
                <a:solidFill>
                  <a:srgbClr val="00B050"/>
                </a:solidFill>
                <a:latin typeface="Palatino Linotype" pitchFamily="18" charset="0"/>
              </a:rPr>
              <a:t>;d1 : relaxation delay; 1-5 * T1</a:t>
            </a:r>
            <a:br>
              <a:rPr lang="en-US" sz="1600" b="1">
                <a:solidFill>
                  <a:srgbClr val="00B050"/>
                </a:solidFill>
                <a:latin typeface="Palatino Linotype" pitchFamily="18" charset="0"/>
              </a:rPr>
            </a:br>
            <a:r>
              <a:rPr lang="en-US" sz="1600" b="1">
                <a:solidFill>
                  <a:srgbClr val="00B050"/>
                </a:solidFill>
                <a:latin typeface="Palatino Linotype" pitchFamily="18" charset="0"/>
              </a:rPr>
              <a:t>;NS: 1 * n, total number of scans: NS * TD0</a:t>
            </a:r>
            <a:br>
              <a:rPr lang="en-US" sz="1600" b="1">
                <a:solidFill>
                  <a:srgbClr val="00B050"/>
                </a:solidFill>
                <a:latin typeface="Palatino Linotype" pitchFamily="18" charset="0"/>
              </a:rPr>
            </a:br>
            <a:r>
              <a:rPr lang="en-US" sz="1600" b="1">
                <a:solidFill>
                  <a:srgbClr val="00B050"/>
                </a:solidFill>
                <a:latin typeface="Palatino Linotype" pitchFamily="18" charset="0"/>
              </a:rPr>
              <a:t/>
            </a:r>
            <a:br>
              <a:rPr lang="en-US" sz="1600" b="1">
                <a:solidFill>
                  <a:srgbClr val="00B050"/>
                </a:solidFill>
                <a:latin typeface="Palatino Linotype" pitchFamily="18" charset="0"/>
              </a:rPr>
            </a:br>
            <a:r>
              <a:rPr lang="en-US" sz="1600" b="1">
                <a:solidFill>
                  <a:srgbClr val="00B050"/>
                </a:solidFill>
                <a:latin typeface="Palatino Linotype" pitchFamily="18" charset="0"/>
              </a:rPr>
              <a:t/>
            </a:r>
            <a:br>
              <a:rPr lang="en-US" sz="1600" b="1">
                <a:solidFill>
                  <a:srgbClr val="00B050"/>
                </a:solidFill>
                <a:latin typeface="Palatino Linotype" pitchFamily="18" charset="0"/>
              </a:rPr>
            </a:br>
            <a:r>
              <a:rPr lang="en-US" sz="1600" b="1">
                <a:solidFill>
                  <a:srgbClr val="00B050"/>
                </a:solidFill>
                <a:latin typeface="Palatino Linotype" pitchFamily="18" charset="0"/>
              </a:rPr>
              <a:t>;$Id: zg,v 1.7 2002/06/12 09:05:19 ber Exp $</a:t>
            </a:r>
            <a:r>
              <a:rPr lang="en-US" sz="1200" b="1">
                <a:latin typeface="Palatino Linotype" pitchFamily="18" charset="0"/>
              </a:rPr>
              <a:t/>
            </a:r>
            <a:br>
              <a:rPr lang="en-US" sz="1200" b="1">
                <a:latin typeface="Palatino Linotype" pitchFamily="18" charset="0"/>
              </a:rPr>
            </a:br>
            <a:endParaRPr lang="en-US" sz="1200" b="1">
              <a:latin typeface="Palatino Linotype" pitchFamily="18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590800" y="0"/>
            <a:ext cx="400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Palatino Linotype" pitchFamily="18" charset="0"/>
              </a:rPr>
              <a:t>The Actual Pulse Sequence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438400" y="2133600"/>
            <a:ext cx="5105400" cy="1000125"/>
            <a:chOff x="2438400" y="2133600"/>
            <a:chExt cx="5105400" cy="99953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438400" y="2133600"/>
              <a:ext cx="1219200" cy="15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733800" y="2209755"/>
              <a:ext cx="3810000" cy="9138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48" name="TextBox 7"/>
            <p:cNvSpPr txBox="1">
              <a:spLocks noChangeArrowheads="1"/>
            </p:cNvSpPr>
            <p:nvPr/>
          </p:nvSpPr>
          <p:spPr bwMode="auto">
            <a:xfrm>
              <a:off x="3962400" y="2209800"/>
              <a:ext cx="318709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Palatino Linotype" pitchFamily="18" charset="0"/>
                </a:rPr>
                <a:t>reset scan counter</a:t>
              </a:r>
            </a:p>
            <a:p>
              <a:r>
                <a:rPr lang="en-US" i="1">
                  <a:latin typeface="Palatino Linotype" pitchFamily="18" charset="0"/>
                </a:rPr>
                <a:t>enable execution of dummy scan</a:t>
              </a:r>
            </a:p>
            <a:p>
              <a:r>
                <a:rPr lang="en-US" i="1">
                  <a:latin typeface="Palatino Linotype" pitchFamily="18" charset="0"/>
                </a:rPr>
                <a:t>reset phase pointers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9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2D_NMR_array_3F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990975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276600" y="6324600"/>
            <a:ext cx="2149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99"/>
                </a:solidFill>
              </a:rPr>
              <a:t>Evolution (</a:t>
            </a:r>
            <a:r>
              <a:rPr lang="en-US" sz="1600" i="1">
                <a:solidFill>
                  <a:srgbClr val="990099"/>
                </a:solidFill>
              </a:rPr>
              <a:t>t</a:t>
            </a:r>
            <a:r>
              <a:rPr lang="en-US" sz="1600" i="1" baseline="-25000">
                <a:solidFill>
                  <a:srgbClr val="990099"/>
                </a:solidFill>
              </a:rPr>
              <a:t>1</a:t>
            </a:r>
            <a:r>
              <a:rPr lang="en-US" sz="1600">
                <a:solidFill>
                  <a:srgbClr val="990099"/>
                </a:solidFill>
              </a:rPr>
              <a:t>): arrayed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H="1" flipV="1">
            <a:off x="3505200" y="5791200"/>
            <a:ext cx="457200" cy="533400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H="1" flipV="1">
            <a:off x="3352800" y="4191000"/>
            <a:ext cx="685800" cy="2133600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 flipV="1">
            <a:off x="3200400" y="2590800"/>
            <a:ext cx="990600" cy="3810000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295400" y="1066800"/>
            <a:ext cx="666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Helvetica" pitchFamily="34" charset="0"/>
              </a:rPr>
              <a:t>Array evolution time (</a:t>
            </a:r>
            <a:r>
              <a:rPr lang="en-US" sz="2000" i="1">
                <a:latin typeface="Helvetica" pitchFamily="34" charset="0"/>
              </a:rPr>
              <a:t>t</a:t>
            </a:r>
            <a:r>
              <a:rPr lang="en-US" sz="2000" i="1" baseline="-25000">
                <a:latin typeface="Helvetica" pitchFamily="34" charset="0"/>
              </a:rPr>
              <a:t>1</a:t>
            </a:r>
            <a:r>
              <a:rPr lang="en-US" sz="2000">
                <a:latin typeface="Helvetica" pitchFamily="34" charset="0"/>
              </a:rPr>
              <a:t>); acquire spectra for each </a:t>
            </a:r>
            <a:r>
              <a:rPr lang="en-US" sz="2000" i="1">
                <a:latin typeface="Helvetica" pitchFamily="34" charset="0"/>
              </a:rPr>
              <a:t>t</a:t>
            </a:r>
            <a:r>
              <a:rPr lang="en-US" sz="2000" i="1" baseline="-25000">
                <a:latin typeface="Helvetica" pitchFamily="34" charset="0"/>
              </a:rPr>
              <a:t>1</a:t>
            </a:r>
            <a:r>
              <a:rPr lang="en-US" sz="2000">
                <a:latin typeface="Helvetica" pitchFamily="34" charset="0"/>
              </a:rPr>
              <a:t> value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657600" y="228600"/>
            <a:ext cx="179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Palatino Linotype" pitchFamily="18" charset="0"/>
              </a:rPr>
              <a:t>1D to 2D</a:t>
            </a:r>
          </a:p>
        </p:txBody>
      </p:sp>
    </p:spTree>
    <p:extLst>
      <p:ext uri="{BB962C8B-B14F-4D97-AF65-F5344CB8AC3E}">
        <p14:creationId xmlns:p14="http://schemas.microsoft.com/office/powerpoint/2010/main" val="370241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200400" y="0"/>
            <a:ext cx="179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Palatino Linotype" pitchFamily="18" charset="0"/>
              </a:rPr>
              <a:t>1D to 2D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7696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795963" y="6488113"/>
            <a:ext cx="3348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200" b="1" dirty="0"/>
              <a:t>Taken From </a:t>
            </a:r>
            <a:r>
              <a:rPr lang="en-US" sz="1200" b="1" dirty="0" err="1"/>
              <a:t>Bruker</a:t>
            </a:r>
            <a:r>
              <a:rPr lang="en-US" sz="1200" b="1" dirty="0"/>
              <a:t> Pulse Program Manual</a:t>
            </a:r>
          </a:p>
        </p:txBody>
      </p:sp>
    </p:spTree>
    <p:extLst>
      <p:ext uri="{BB962C8B-B14F-4D97-AF65-F5344CB8AC3E}">
        <p14:creationId xmlns:p14="http://schemas.microsoft.com/office/powerpoint/2010/main" val="192520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848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733800" y="0"/>
            <a:ext cx="179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Palatino Linotype" pitchFamily="18" charset="0"/>
              </a:rPr>
              <a:t>1D to 2D</a:t>
            </a:r>
          </a:p>
        </p:txBody>
      </p:sp>
      <p:grpSp>
        <p:nvGrpSpPr>
          <p:cNvPr id="21508" name="Group 6"/>
          <p:cNvGrpSpPr>
            <a:grpSpLocks/>
          </p:cNvGrpSpPr>
          <p:nvPr/>
        </p:nvGrpSpPr>
        <p:grpSpPr bwMode="auto">
          <a:xfrm>
            <a:off x="3657600" y="2362200"/>
            <a:ext cx="2281238" cy="457200"/>
            <a:chOff x="3657600" y="2362200"/>
            <a:chExt cx="2281109" cy="457200"/>
          </a:xfrm>
        </p:grpSpPr>
        <p:cxnSp>
          <p:nvCxnSpPr>
            <p:cNvPr id="5" name="Straight Arrow Connector 4"/>
            <p:cNvCxnSpPr/>
            <p:nvPr/>
          </p:nvCxnSpPr>
          <p:spPr>
            <a:xfrm rot="10800000" flipV="1">
              <a:off x="3657600" y="2590800"/>
              <a:ext cx="609566" cy="228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514" name="TextBox 5"/>
            <p:cNvSpPr txBox="1">
              <a:spLocks noChangeArrowheads="1"/>
            </p:cNvSpPr>
            <p:nvPr/>
          </p:nvSpPr>
          <p:spPr bwMode="auto">
            <a:xfrm>
              <a:off x="4343400" y="2362200"/>
              <a:ext cx="15953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Increment d0 </a:t>
              </a:r>
            </a:p>
          </p:txBody>
        </p:sp>
      </p:grp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8915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09600" y="762000"/>
            <a:ext cx="1249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Old Style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3581400"/>
            <a:ext cx="883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11"/>
          <p:cNvSpPr txBox="1">
            <a:spLocks noChangeArrowheads="1"/>
          </p:cNvSpPr>
          <p:nvPr/>
        </p:nvSpPr>
        <p:spPr bwMode="auto">
          <a:xfrm>
            <a:off x="457200" y="3733800"/>
            <a:ext cx="301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New Style mc statements </a:t>
            </a:r>
          </a:p>
        </p:txBody>
      </p:sp>
    </p:spTree>
    <p:extLst>
      <p:ext uri="{BB962C8B-B14F-4D97-AF65-F5344CB8AC3E}">
        <p14:creationId xmlns:p14="http://schemas.microsoft.com/office/powerpoint/2010/main" val="279874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733800" y="0"/>
            <a:ext cx="179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Palatino Linotype" pitchFamily="18" charset="0"/>
              </a:rPr>
              <a:t>1D to 2D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10789" r="9056"/>
          <a:stretch>
            <a:fillRect/>
          </a:stretch>
        </p:blipFill>
        <p:spPr bwMode="auto">
          <a:xfrm>
            <a:off x="0" y="1524000"/>
            <a:ext cx="396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2000" y="1219200"/>
            <a:ext cx="8382000" cy="4419600"/>
            <a:chOff x="762000" y="1219200"/>
            <a:chExt cx="8382000" cy="4419600"/>
          </a:xfrm>
        </p:grpSpPr>
        <p:grpSp>
          <p:nvGrpSpPr>
            <p:cNvPr id="22534" name="Group 8"/>
            <p:cNvGrpSpPr>
              <a:grpSpLocks/>
            </p:cNvGrpSpPr>
            <p:nvPr/>
          </p:nvGrpSpPr>
          <p:grpSpPr bwMode="auto">
            <a:xfrm>
              <a:off x="4038600" y="1219200"/>
              <a:ext cx="5105400" cy="4419600"/>
              <a:chOff x="4038600" y="1219200"/>
              <a:chExt cx="5105400" cy="4419600"/>
            </a:xfrm>
          </p:grpSpPr>
          <p:pic>
            <p:nvPicPr>
              <p:cNvPr id="2253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040"/>
              <a:stretch>
                <a:fillRect/>
              </a:stretch>
            </p:blipFill>
            <p:spPr bwMode="auto">
              <a:xfrm>
                <a:off x="4282416" y="1371600"/>
                <a:ext cx="4861584" cy="398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4038600" y="1219200"/>
                <a:ext cx="4953000" cy="441960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62000" y="3581400"/>
              <a:ext cx="3200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057400" y="1600200"/>
              <a:ext cx="2057400" cy="1981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057400" y="3886200"/>
              <a:ext cx="1981200" cy="1295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" y="6248400"/>
            <a:ext cx="799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Attention must be paid to the Fn-Mode in eda if you are using mc statements</a:t>
            </a:r>
          </a:p>
        </p:txBody>
      </p:sp>
    </p:spTree>
    <p:extLst>
      <p:ext uri="{BB962C8B-B14F-4D97-AF65-F5344CB8AC3E}">
        <p14:creationId xmlns:p14="http://schemas.microsoft.com/office/powerpoint/2010/main" val="110184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noesy.jpg"/>
          <p:cNvPicPr>
            <a:picLocks noChangeAspect="1"/>
          </p:cNvPicPr>
          <p:nvPr/>
        </p:nvPicPr>
        <p:blipFill>
          <a:blip r:embed="rId3" cstate="print"/>
          <a:srcRect t="6589" b="39146"/>
          <a:stretch>
            <a:fillRect/>
          </a:stretch>
        </p:blipFill>
        <p:spPr bwMode="auto">
          <a:xfrm>
            <a:off x="0" y="24384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581400" y="0"/>
            <a:ext cx="176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Palatino Linotype" pitchFamily="18" charset="0"/>
              </a:rPr>
              <a:t>2D NOESY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9144000" cy="342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276600" y="0"/>
            <a:ext cx="2765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Changing Phases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6829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57200" y="2209800"/>
            <a:ext cx="15382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ph3 = 0 2 2 0</a:t>
            </a:r>
          </a:p>
          <a:p>
            <a:endParaRPr lang="en-US" dirty="0"/>
          </a:p>
          <a:p>
            <a:r>
              <a:rPr lang="en-US" dirty="0"/>
              <a:t>ip3</a:t>
            </a:r>
          </a:p>
          <a:p>
            <a:endParaRPr lang="en-US" dirty="0"/>
          </a:p>
          <a:p>
            <a:r>
              <a:rPr lang="en-US" dirty="0"/>
              <a:t>ph3 = 1 3 3 1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0600" y="2971800"/>
            <a:ext cx="1524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2590800" y="2754313"/>
            <a:ext cx="1792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90</a:t>
            </a:r>
            <a:r>
              <a:rPr lang="en-US" baseline="30000"/>
              <a:t>0</a:t>
            </a:r>
            <a:r>
              <a:rPr lang="en-US"/>
              <a:t> phase shift</a:t>
            </a:r>
            <a:r>
              <a:rPr lang="en-US" baseline="30000"/>
              <a:t> </a:t>
            </a:r>
            <a:endParaRPr lang="en-US"/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457200" y="39624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ip3*2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4114800"/>
            <a:ext cx="1524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2819400" y="3962400"/>
            <a:ext cx="187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180</a:t>
            </a:r>
            <a:r>
              <a:rPr lang="en-US" baseline="30000"/>
              <a:t>0</a:t>
            </a:r>
            <a:r>
              <a:rPr lang="en-US"/>
              <a:t> phase shift</a:t>
            </a:r>
            <a:r>
              <a:rPr lang="en-US" baseline="30000"/>
              <a:t> </a:t>
            </a:r>
            <a:endParaRPr lang="en-US"/>
          </a:p>
        </p:txBody>
      </p:sp>
      <p:pic>
        <p:nvPicPr>
          <p:cNvPr id="256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7886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655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4" descr="NOEd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/>
          <a:stretch>
            <a:fillRect/>
          </a:stretch>
        </p:blipFill>
        <p:spPr bwMode="auto">
          <a:xfrm>
            <a:off x="2209800" y="304800"/>
            <a:ext cx="47053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7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362200"/>
            <a:ext cx="6036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alatino Linotype" pitchFamily="18" charset="0"/>
              </a:rPr>
              <a:t>CONDITIONS AND LOOPS</a:t>
            </a:r>
            <a:endParaRPr lang="en-US" sz="36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6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0"/>
            <a:ext cx="360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alatino Linotype" pitchFamily="18" charset="0"/>
              </a:rPr>
              <a:t>Loop Statements</a:t>
            </a:r>
            <a:endParaRPr lang="en-US" sz="3600" dirty="0"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85800"/>
            <a:ext cx="6572250" cy="594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5963" y="6488113"/>
            <a:ext cx="3348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200" b="1" dirty="0"/>
              <a:t>Taken From </a:t>
            </a:r>
            <a:r>
              <a:rPr lang="en-US" sz="1200" b="1" dirty="0" err="1"/>
              <a:t>Bruker</a:t>
            </a:r>
            <a:r>
              <a:rPr lang="en-US" sz="1200" b="1" dirty="0"/>
              <a:t> Pulse Program Manual</a:t>
            </a:r>
          </a:p>
        </p:txBody>
      </p:sp>
    </p:spTree>
    <p:extLst>
      <p:ext uri="{BB962C8B-B14F-4D97-AF65-F5344CB8AC3E}">
        <p14:creationId xmlns:p14="http://schemas.microsoft.com/office/powerpoint/2010/main" val="301087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0"/>
            <a:ext cx="2662908" cy="6955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d12 pl15:f2</a:t>
            </a:r>
            <a:br>
              <a:rPr lang="en-US" sz="1000" dirty="0" smtClean="0"/>
            </a:br>
            <a:r>
              <a:rPr lang="en-US" sz="1000" dirty="0" smtClean="0"/>
              <a:t>                                                ;begin DIPSI2</a:t>
            </a:r>
            <a:br>
              <a:rPr lang="en-US" sz="1000" dirty="0" smtClean="0"/>
            </a:br>
            <a:r>
              <a:rPr lang="en-US" sz="1600" dirty="0" smtClean="0"/>
              <a:t>7</a:t>
            </a:r>
            <a:r>
              <a:rPr lang="en-US" sz="1000" dirty="0" smtClean="0"/>
              <a:t> (p9*3.556 ph23):f2</a:t>
            </a:r>
            <a:br>
              <a:rPr lang="en-US" sz="1000" dirty="0" smtClean="0"/>
            </a:br>
            <a:r>
              <a:rPr lang="en-US" sz="1000" dirty="0" smtClean="0"/>
              <a:t>  (p9*4.556 ph25):f2</a:t>
            </a:r>
            <a:br>
              <a:rPr lang="en-US" sz="1000" dirty="0" smtClean="0"/>
            </a:br>
            <a:r>
              <a:rPr lang="en-US" sz="1000" dirty="0" smtClean="0"/>
              <a:t>  (p9*3.222 ph23):f2</a:t>
            </a:r>
            <a:br>
              <a:rPr lang="en-US" sz="1000" dirty="0" smtClean="0"/>
            </a:br>
            <a:r>
              <a:rPr lang="en-US" sz="1000" dirty="0" smtClean="0"/>
              <a:t>  (p9*3.167 ph25):f2</a:t>
            </a:r>
            <a:br>
              <a:rPr lang="en-US" sz="1000" dirty="0" smtClean="0"/>
            </a:br>
            <a:r>
              <a:rPr lang="en-US" sz="1000" dirty="0" smtClean="0"/>
              <a:t>  (p9*0.333 ph23):f2</a:t>
            </a:r>
            <a:br>
              <a:rPr lang="en-US" sz="1000" dirty="0" smtClean="0"/>
            </a:br>
            <a:r>
              <a:rPr lang="en-US" sz="1000" dirty="0" smtClean="0"/>
              <a:t>  (p9*2.722 ph25):f2</a:t>
            </a:r>
            <a:br>
              <a:rPr lang="en-US" sz="1000" dirty="0" smtClean="0"/>
            </a:br>
            <a:r>
              <a:rPr lang="en-US" sz="1000" dirty="0" smtClean="0"/>
              <a:t>  (p9*4.167 ph23):f2</a:t>
            </a:r>
            <a:br>
              <a:rPr lang="en-US" sz="1000" dirty="0" smtClean="0"/>
            </a:br>
            <a:r>
              <a:rPr lang="en-US" sz="1000" dirty="0" smtClean="0"/>
              <a:t>  (p9*2.944 ph25):f2</a:t>
            </a:r>
            <a:br>
              <a:rPr lang="en-US" sz="1000" dirty="0" smtClean="0"/>
            </a:br>
            <a:r>
              <a:rPr lang="en-US" sz="1000" dirty="0" smtClean="0"/>
              <a:t>  (p9*4.111 ph23):f2</a:t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  (p9*3.556 ph25):f2</a:t>
            </a:r>
            <a:br>
              <a:rPr lang="en-US" sz="1000" dirty="0" smtClean="0"/>
            </a:br>
            <a:r>
              <a:rPr lang="en-US" sz="1000" dirty="0" smtClean="0"/>
              <a:t>  (p9*4.556 ph23):f2</a:t>
            </a:r>
            <a:br>
              <a:rPr lang="en-US" sz="1000" dirty="0" smtClean="0"/>
            </a:br>
            <a:r>
              <a:rPr lang="en-US" sz="1000" dirty="0" smtClean="0"/>
              <a:t>  (p9*3.222 ph25):f2</a:t>
            </a:r>
            <a:br>
              <a:rPr lang="en-US" sz="1000" dirty="0" smtClean="0"/>
            </a:br>
            <a:r>
              <a:rPr lang="en-US" sz="1000" dirty="0" smtClean="0"/>
              <a:t>  (p9*3.167 ph23):f2</a:t>
            </a:r>
            <a:br>
              <a:rPr lang="en-US" sz="1000" dirty="0" smtClean="0"/>
            </a:br>
            <a:r>
              <a:rPr lang="en-US" sz="1000" dirty="0" smtClean="0"/>
              <a:t>  (p9*0.333 ph25):f2</a:t>
            </a:r>
            <a:br>
              <a:rPr lang="en-US" sz="1000" dirty="0" smtClean="0"/>
            </a:br>
            <a:r>
              <a:rPr lang="en-US" sz="1000" dirty="0" smtClean="0"/>
              <a:t>  (p9*2.722 ph23):f2</a:t>
            </a:r>
            <a:br>
              <a:rPr lang="en-US" sz="1000" dirty="0" smtClean="0"/>
            </a:br>
            <a:r>
              <a:rPr lang="en-US" sz="1000" dirty="0" smtClean="0"/>
              <a:t>  (p9*4.167 ph25):f2</a:t>
            </a:r>
            <a:br>
              <a:rPr lang="en-US" sz="1000" dirty="0" smtClean="0"/>
            </a:br>
            <a:r>
              <a:rPr lang="en-US" sz="1000" dirty="0" smtClean="0"/>
              <a:t>  (p9*2.944 ph23):f2</a:t>
            </a:r>
            <a:br>
              <a:rPr lang="en-US" sz="1000" dirty="0" smtClean="0"/>
            </a:br>
            <a:r>
              <a:rPr lang="en-US" sz="1000" dirty="0" smtClean="0"/>
              <a:t>  (p9*4.111 ph25):f2</a:t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  (p9*3.556 ph25):f2</a:t>
            </a:r>
            <a:br>
              <a:rPr lang="en-US" sz="1000" dirty="0" smtClean="0"/>
            </a:br>
            <a:r>
              <a:rPr lang="en-US" sz="1000" dirty="0" smtClean="0"/>
              <a:t>  (p9*4.556 ph23):f2</a:t>
            </a:r>
            <a:br>
              <a:rPr lang="en-US" sz="1000" dirty="0" smtClean="0"/>
            </a:br>
            <a:r>
              <a:rPr lang="en-US" sz="1000" dirty="0" smtClean="0"/>
              <a:t>  (p9*3.222 ph25):f2</a:t>
            </a:r>
            <a:br>
              <a:rPr lang="en-US" sz="1000" dirty="0" smtClean="0"/>
            </a:br>
            <a:r>
              <a:rPr lang="en-US" sz="1000" dirty="0" smtClean="0"/>
              <a:t>  (p9*3.167 ph23):f2</a:t>
            </a:r>
            <a:br>
              <a:rPr lang="en-US" sz="1000" dirty="0" smtClean="0"/>
            </a:br>
            <a:r>
              <a:rPr lang="en-US" sz="1000" dirty="0" smtClean="0"/>
              <a:t>  (p9*0.333 ph25):f2</a:t>
            </a:r>
            <a:br>
              <a:rPr lang="en-US" sz="1000" dirty="0" smtClean="0"/>
            </a:br>
            <a:r>
              <a:rPr lang="en-US" sz="1000" dirty="0" smtClean="0"/>
              <a:t>  (p9*2.722 ph23):f2</a:t>
            </a:r>
            <a:br>
              <a:rPr lang="en-US" sz="1000" dirty="0" smtClean="0"/>
            </a:br>
            <a:r>
              <a:rPr lang="en-US" sz="1000" dirty="0" smtClean="0"/>
              <a:t>  (p9*4.167 ph25):f2</a:t>
            </a:r>
            <a:br>
              <a:rPr lang="en-US" sz="1000" dirty="0" smtClean="0"/>
            </a:br>
            <a:r>
              <a:rPr lang="en-US" sz="1000" dirty="0" smtClean="0"/>
              <a:t>  (p9*2.944 ph23):f2</a:t>
            </a:r>
            <a:br>
              <a:rPr lang="en-US" sz="1000" dirty="0" smtClean="0"/>
            </a:br>
            <a:r>
              <a:rPr lang="en-US" sz="1000" dirty="0" smtClean="0"/>
              <a:t>  (p9*4.111 ph25):f2</a:t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  (p9*3.556 ph23):f2</a:t>
            </a:r>
            <a:br>
              <a:rPr lang="en-US" sz="1000" dirty="0" smtClean="0"/>
            </a:br>
            <a:r>
              <a:rPr lang="en-US" sz="1000" dirty="0" smtClean="0"/>
              <a:t>  (p9*4.556 ph25):f2</a:t>
            </a:r>
            <a:br>
              <a:rPr lang="en-US" sz="1000" dirty="0" smtClean="0"/>
            </a:br>
            <a:r>
              <a:rPr lang="en-US" sz="1000" dirty="0" smtClean="0"/>
              <a:t>  (p9*3.222 ph23):f2</a:t>
            </a:r>
            <a:br>
              <a:rPr lang="en-US" sz="1000" dirty="0" smtClean="0"/>
            </a:br>
            <a:r>
              <a:rPr lang="en-US" sz="1000" dirty="0" smtClean="0"/>
              <a:t>  (p9*3.167 ph25):f2</a:t>
            </a:r>
            <a:br>
              <a:rPr lang="en-US" sz="1000" dirty="0" smtClean="0"/>
            </a:br>
            <a:r>
              <a:rPr lang="en-US" sz="1000" dirty="0" smtClean="0"/>
              <a:t>  (p9*0.333 ph23):f2</a:t>
            </a:r>
            <a:br>
              <a:rPr lang="en-US" sz="1000" dirty="0" smtClean="0"/>
            </a:br>
            <a:r>
              <a:rPr lang="en-US" sz="1000" dirty="0" smtClean="0"/>
              <a:t>  (p9*2.722 ph25):f2</a:t>
            </a:r>
            <a:br>
              <a:rPr lang="en-US" sz="1000" dirty="0" smtClean="0"/>
            </a:br>
            <a:r>
              <a:rPr lang="en-US" sz="1000" dirty="0" smtClean="0"/>
              <a:t>  (p9*4.167 ph23):f2</a:t>
            </a:r>
            <a:br>
              <a:rPr lang="en-US" sz="1000" dirty="0" smtClean="0"/>
            </a:br>
            <a:r>
              <a:rPr lang="en-US" sz="1000" dirty="0" smtClean="0"/>
              <a:t>  (p9*2.944 ph25):f2</a:t>
            </a:r>
            <a:br>
              <a:rPr lang="en-US" sz="1000" dirty="0" smtClean="0"/>
            </a:br>
            <a:r>
              <a:rPr lang="en-US" sz="1000" dirty="0" smtClean="0"/>
              <a:t>  (p9*4.111 ph23):f2</a:t>
            </a:r>
            <a:br>
              <a:rPr lang="en-US" sz="1000" dirty="0" smtClean="0"/>
            </a:br>
            <a:r>
              <a:rPr lang="en-US" sz="1000" dirty="0" smtClean="0"/>
              <a:t>  </a:t>
            </a:r>
            <a:r>
              <a:rPr lang="en-US" sz="1400" dirty="0" smtClean="0"/>
              <a:t>lo to 7 times l1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Example of a loop</a:t>
            </a:r>
          </a:p>
          <a:p>
            <a:pPr algn="ctr"/>
            <a:r>
              <a:rPr lang="en-US" b="1" dirty="0" smtClean="0"/>
              <a:t>TOCSY Spin lock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089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0480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Palatino Linotype" pitchFamily="18" charset="0"/>
              </a:rPr>
              <a:t>Conditionals .. IFs</a:t>
            </a: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4103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810000"/>
            <a:ext cx="41624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6488113"/>
            <a:ext cx="3348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200" b="1" dirty="0"/>
              <a:t>Taken From </a:t>
            </a:r>
            <a:r>
              <a:rPr lang="en-US" sz="1200" b="1" dirty="0" err="1"/>
              <a:t>Bruker</a:t>
            </a:r>
            <a:r>
              <a:rPr lang="en-US" sz="1200" b="1" dirty="0"/>
              <a:t> Pulse Program Manual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8100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4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762000"/>
            <a:ext cx="624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"l7 %2 == 1" </a:t>
            </a:r>
            <a:r>
              <a:rPr lang="en-US" dirty="0" err="1" smtClean="0"/>
              <a:t>goto</a:t>
            </a:r>
            <a:r>
              <a:rPr lang="en-US" dirty="0" smtClean="0"/>
              <a:t> 20</a:t>
            </a:r>
            <a:br>
              <a:rPr lang="en-US" dirty="0" smtClean="0"/>
            </a:br>
            <a:r>
              <a:rPr lang="en-US" dirty="0" smtClean="0"/>
              <a:t>    d12 pl28:f1                 ;for SATURATION</a:t>
            </a:r>
            <a:br>
              <a:rPr lang="en-US" dirty="0" smtClean="0"/>
            </a:br>
            <a:r>
              <a:rPr lang="en-US" dirty="0" err="1" smtClean="0"/>
              <a:t>goto</a:t>
            </a:r>
            <a:r>
              <a:rPr lang="en-US" dirty="0" smtClean="0"/>
              <a:t> 21</a:t>
            </a:r>
            <a:br>
              <a:rPr lang="en-US" dirty="0" smtClean="0"/>
            </a:br>
            <a:r>
              <a:rPr lang="en-US" dirty="0" smtClean="0"/>
              <a:t>20  d12 pl30:f1                 ;for REFERENCE</a:t>
            </a:r>
          </a:p>
          <a:p>
            <a:endParaRPr lang="en-US" dirty="0" smtClean="0"/>
          </a:p>
          <a:p>
            <a:r>
              <a:rPr lang="en-US" dirty="0" smtClean="0"/>
              <a:t>21…..beginning of pulse sequence.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194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124200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(p21 ph3):f3</a:t>
            </a:r>
            <a:br>
              <a:rPr lang="en-US" sz="1600" dirty="0" smtClean="0"/>
            </a:br>
            <a:r>
              <a:rPr lang="en-US" sz="1600" dirty="0" smtClean="0"/>
              <a:t>  d0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#   </a:t>
            </a:r>
            <a:r>
              <a:rPr lang="en-US" sz="1600" dirty="0" err="1" smtClean="0"/>
              <a:t>ifdef</a:t>
            </a:r>
            <a:r>
              <a:rPr lang="en-US" sz="1600" dirty="0" smtClean="0"/>
              <a:t> LABEL_CN</a:t>
            </a:r>
            <a:br>
              <a:rPr lang="en-US" sz="1600" dirty="0" smtClean="0"/>
            </a:br>
            <a:r>
              <a:rPr lang="en-US" sz="1600" dirty="0" smtClean="0"/>
              <a:t>  (center (p2 ph7) (p8:sp13 ph1):f2 )</a:t>
            </a:r>
            <a:br>
              <a:rPr lang="en-US" sz="1600" dirty="0" smtClean="0"/>
            </a:br>
            <a:r>
              <a:rPr lang="en-US" sz="1600" dirty="0" smtClean="0"/>
              <a:t>#   else</a:t>
            </a:r>
            <a:br>
              <a:rPr lang="en-US" sz="1600" dirty="0" smtClean="0"/>
            </a:br>
            <a:r>
              <a:rPr lang="en-US" sz="1600" dirty="0" smtClean="0"/>
              <a:t>  (p2 ph7)</a:t>
            </a:r>
            <a:br>
              <a:rPr lang="en-US" sz="1600" dirty="0" smtClean="0"/>
            </a:br>
            <a:r>
              <a:rPr lang="en-US" sz="1600" dirty="0" smtClean="0"/>
              <a:t>#   </a:t>
            </a:r>
            <a:r>
              <a:rPr lang="en-US" sz="1600" dirty="0" err="1" smtClean="0"/>
              <a:t>endif</a:t>
            </a:r>
            <a:r>
              <a:rPr lang="en-US" sz="1600" dirty="0" smtClean="0"/>
              <a:t> /*LABEL_CN*/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  d0</a:t>
            </a:r>
            <a:br>
              <a:rPr lang="en-US" sz="1600" dirty="0" smtClean="0"/>
            </a:br>
            <a:r>
              <a:rPr lang="en-US" sz="1600" dirty="0" smtClean="0"/>
              <a:t>  p16:gp2*EA</a:t>
            </a:r>
            <a:br>
              <a:rPr lang="en-US" sz="1600" dirty="0" smtClean="0"/>
            </a:br>
            <a:r>
              <a:rPr lang="en-US" sz="1600" dirty="0" smtClean="0"/>
              <a:t>  d16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0"/>
            <a:ext cx="4876800" cy="441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29000" y="1295400"/>
            <a:ext cx="1981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14800" y="762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Palatino Linotype" pitchFamily="18" charset="0"/>
              </a:rPr>
              <a:t>15</a:t>
            </a:r>
            <a:r>
              <a:rPr lang="en-US" sz="2400" b="1" dirty="0" smtClean="0">
                <a:latin typeface="Palatino Linotype" pitchFamily="18" charset="0"/>
              </a:rPr>
              <a:t>N</a:t>
            </a:r>
            <a:endParaRPr lang="en-US" sz="2400" b="1" dirty="0">
              <a:latin typeface="Palatino Linotype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5868194" y="3733006"/>
            <a:ext cx="228520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37338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Palatino Linotype" pitchFamily="18" charset="0"/>
              </a:rPr>
              <a:t>13</a:t>
            </a:r>
            <a:r>
              <a:rPr lang="en-US" sz="2400" b="1" dirty="0" smtClean="0">
                <a:latin typeface="Palatino Linotype" pitchFamily="18" charset="0"/>
              </a:rPr>
              <a:t>C</a:t>
            </a:r>
            <a:endParaRPr lang="en-US" sz="2400" b="1" dirty="0">
              <a:latin typeface="Palatino Linotype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5867400"/>
            <a:ext cx="970137" cy="914400"/>
            <a:chOff x="1981200" y="5867400"/>
            <a:chExt cx="970137" cy="914400"/>
          </a:xfrm>
        </p:grpSpPr>
        <p:grpSp>
          <p:nvGrpSpPr>
            <p:cNvPr id="8" name="Group 145"/>
            <p:cNvGrpSpPr/>
            <p:nvPr/>
          </p:nvGrpSpPr>
          <p:grpSpPr>
            <a:xfrm>
              <a:off x="2286000" y="5867400"/>
              <a:ext cx="457200" cy="534194"/>
              <a:chOff x="2286000" y="5867400"/>
              <a:chExt cx="457200" cy="53419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5400000">
                <a:off x="2133600" y="6019800"/>
                <a:ext cx="304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2590800" y="6019800"/>
                <a:ext cx="304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6000" y="6172200"/>
                <a:ext cx="457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2400300" y="6286500"/>
                <a:ext cx="2286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981200" y="6412468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DW </a:t>
              </a:r>
              <a:r>
                <a:rPr lang="en-US" b="1" baseline="30000" dirty="0" smtClean="0"/>
                <a:t>15</a:t>
              </a:r>
              <a:r>
                <a:rPr lang="en-US" b="1" dirty="0" smtClean="0"/>
                <a:t>N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4572000"/>
            <a:ext cx="1524794" cy="609600"/>
            <a:chOff x="533400" y="4572000"/>
            <a:chExt cx="1524794" cy="609600"/>
          </a:xfrm>
        </p:grpSpPr>
        <p:grpSp>
          <p:nvGrpSpPr>
            <p:cNvPr id="15" name="Group 146"/>
            <p:cNvGrpSpPr/>
            <p:nvPr/>
          </p:nvGrpSpPr>
          <p:grpSpPr>
            <a:xfrm rot="5400000">
              <a:off x="1562497" y="3771503"/>
              <a:ext cx="457200" cy="534194"/>
              <a:chOff x="2286000" y="5867400"/>
              <a:chExt cx="457200" cy="53419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2133600" y="6019800"/>
                <a:ext cx="304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590800" y="6019800"/>
                <a:ext cx="304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286000" y="6172200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2400300" y="62865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533400" y="4724400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DW </a:t>
              </a:r>
              <a:r>
                <a:rPr lang="en-US" b="1" baseline="30000" dirty="0" smtClean="0"/>
                <a:t>13</a:t>
              </a:r>
              <a:r>
                <a:rPr lang="en-US" b="1" dirty="0" smtClean="0"/>
                <a:t>C</a:t>
              </a:r>
              <a:endParaRPr lang="en-US" b="1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2133600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64934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27602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24600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336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30601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27602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3246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599267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64934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858936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324600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336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64934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996268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393269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3246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1336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599267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61935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3246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1336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064934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996268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3246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133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599267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530601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927602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858936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324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056958" y="5536168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14600" y="554355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38525" y="554355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71800" y="556260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1,3</a:t>
            </a:r>
            <a:endParaRPr lang="en-US" sz="16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3048000" y="5562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28733" y="556260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57400" y="4995446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2,1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5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9012629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Various types of coding strategies used in the Wagner lab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smtClean="0"/>
              <a:t>Pre-calculated Delays and Phases (using a </a:t>
            </a:r>
            <a:r>
              <a:rPr lang="en-US" sz="2400" i="1" dirty="0" err="1" smtClean="0"/>
              <a:t>vdlist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Stop Reset and Go (using a </a:t>
            </a:r>
            <a:r>
              <a:rPr lang="en-US" sz="2400" i="1" dirty="0" err="1" smtClean="0">
                <a:solidFill>
                  <a:schemeClr val="bg2">
                    <a:lumMod val="75000"/>
                  </a:schemeClr>
                </a:solidFill>
              </a:rPr>
              <a:t>vclist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Incremental delays and phases (using a </a:t>
            </a:r>
            <a:r>
              <a:rPr lang="en-US" sz="2400" i="1" dirty="0" err="1" smtClean="0">
                <a:solidFill>
                  <a:schemeClr val="bg2">
                    <a:lumMod val="75000"/>
                  </a:schemeClr>
                </a:solidFill>
              </a:rPr>
              <a:t>vclist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3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5800" y="325438"/>
            <a:ext cx="7977188" cy="12446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tIns="91440">
            <a:spAutoFit/>
          </a:bodyPr>
          <a:lstStyle/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000000"/>
                </a:solidFill>
                <a:latin typeface="+mn-lt" charset="0"/>
                <a:cs typeface="+mn-ea" charset="0"/>
              </a:rPr>
              <a:t>Various types of coding strategies used in the Wagner lab</a:t>
            </a:r>
          </a:p>
          <a:p>
            <a:pPr hangingPunct="1"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000000"/>
                </a:solidFill>
                <a:latin typeface="+mn-lt" charset="0"/>
                <a:cs typeface="+mn-ea" charset="0"/>
              </a:rPr>
              <a:t>			Imported courtesy of Sebastian Hiller </a:t>
            </a:r>
          </a:p>
          <a:p>
            <a:pPr hangingPunct="1"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000000"/>
              </a:solidFill>
              <a:latin typeface="+mn-lt" charset="0"/>
              <a:cs typeface="+mn-ea" charset="0"/>
            </a:endParaRPr>
          </a:p>
          <a:p>
            <a:pPr hangingPunct="1"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000000"/>
                </a:solidFill>
                <a:latin typeface="+mn-lt" charset="0"/>
                <a:cs typeface="+mn-ea" charset="0"/>
              </a:rPr>
              <a:t>		Pre-calulated Delays and Phases (using a vdlist)‏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901825"/>
            <a:ext cx="4048125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/>
              <a:t>(p13:sp2 ph4):f2</a:t>
            </a:r>
          </a:p>
          <a:p>
            <a:r>
              <a:rPr lang="en-GB"/>
              <a:t>d0</a:t>
            </a:r>
          </a:p>
          <a:p>
            <a:r>
              <a:rPr lang="en-GB"/>
              <a:t>(center (p14:sp5 ph1):f2 (p22 ph8):f3 )‏</a:t>
            </a:r>
          </a:p>
          <a:p>
            <a:r>
              <a:rPr lang="en-GB"/>
              <a:t>d0</a:t>
            </a:r>
          </a:p>
          <a:p>
            <a:r>
              <a:rPr lang="en-GB"/>
              <a:t>4u</a:t>
            </a:r>
          </a:p>
          <a:p>
            <a:r>
              <a:rPr lang="en-GB"/>
              <a:t>(p14:sp3 ph1):f2</a:t>
            </a:r>
          </a:p>
          <a:p>
            <a:endParaRPr lang="en-GB"/>
          </a:p>
          <a:p>
            <a:r>
              <a:rPr lang="en-GB"/>
              <a:t>...</a:t>
            </a:r>
          </a:p>
          <a:p>
            <a:endParaRPr lang="en-GB"/>
          </a:p>
          <a:p>
            <a:r>
              <a:rPr lang="en-GB"/>
              <a:t>F1PH(rd10 &amp; rd30 &amp; ip4, id0)‏</a:t>
            </a:r>
          </a:p>
          <a:p>
            <a:endParaRPr lang="en-GB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70113" y="5054600"/>
            <a:ext cx="1809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787900" y="1901825"/>
            <a:ext cx="4048125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dirty="0"/>
              <a:t>(p13:sp2 ph4):f2</a:t>
            </a:r>
          </a:p>
          <a:p>
            <a:r>
              <a:rPr lang="en-GB" dirty="0" err="1">
                <a:solidFill>
                  <a:srgbClr val="FF420E"/>
                </a:solidFill>
              </a:rPr>
              <a:t>vd</a:t>
            </a:r>
            <a:endParaRPr lang="en-GB" dirty="0">
              <a:solidFill>
                <a:srgbClr val="FF420E"/>
              </a:solidFill>
            </a:endParaRPr>
          </a:p>
          <a:p>
            <a:r>
              <a:rPr lang="en-GB" dirty="0"/>
              <a:t>(</a:t>
            </a:r>
            <a:r>
              <a:rPr lang="en-GB" dirty="0" err="1"/>
              <a:t>center</a:t>
            </a:r>
            <a:r>
              <a:rPr lang="en-GB" dirty="0"/>
              <a:t> (p14:sp5 ph1):f2 (p22 ph8):f3 )‏</a:t>
            </a:r>
          </a:p>
          <a:p>
            <a:r>
              <a:rPr lang="en-GB" dirty="0" err="1">
                <a:solidFill>
                  <a:srgbClr val="FF420E"/>
                </a:solidFill>
              </a:rPr>
              <a:t>vd</a:t>
            </a:r>
            <a:endParaRPr lang="en-GB" dirty="0">
              <a:solidFill>
                <a:srgbClr val="FF420E"/>
              </a:solidFill>
            </a:endParaRPr>
          </a:p>
          <a:p>
            <a:r>
              <a:rPr lang="en-GB" dirty="0"/>
              <a:t>4u </a:t>
            </a:r>
            <a:r>
              <a:rPr lang="en-GB" dirty="0" err="1">
                <a:solidFill>
                  <a:srgbClr val="FF420E"/>
                </a:solidFill>
              </a:rPr>
              <a:t>ivd</a:t>
            </a:r>
            <a:endParaRPr lang="en-GB" dirty="0">
              <a:solidFill>
                <a:srgbClr val="FF420E"/>
              </a:solidFill>
            </a:endParaRPr>
          </a:p>
          <a:p>
            <a:r>
              <a:rPr lang="en-GB" dirty="0"/>
              <a:t>(p14:sp3 ph1):f2</a:t>
            </a:r>
          </a:p>
          <a:p>
            <a:endParaRPr lang="en-GB" dirty="0"/>
          </a:p>
          <a:p>
            <a:r>
              <a:rPr lang="en-GB" dirty="0"/>
              <a:t>...</a:t>
            </a:r>
          </a:p>
          <a:p>
            <a:endParaRPr lang="en-GB" dirty="0"/>
          </a:p>
          <a:p>
            <a:r>
              <a:rPr lang="en-GB" dirty="0"/>
              <a:t>4u ip4</a:t>
            </a:r>
          </a:p>
          <a:p>
            <a:r>
              <a:rPr lang="en-GB" dirty="0"/>
              <a:t>lo to 3 times 2</a:t>
            </a:r>
          </a:p>
          <a:p>
            <a:r>
              <a:rPr lang="en-GB" dirty="0"/>
              <a:t>4u rp4</a:t>
            </a:r>
          </a:p>
          <a:p>
            <a:endParaRPr lang="en-GB" dirty="0"/>
          </a:p>
          <a:p>
            <a:r>
              <a:rPr lang="en-GB" dirty="0"/>
              <a:t>90 4u ip31*2</a:t>
            </a:r>
          </a:p>
          <a:p>
            <a:r>
              <a:rPr lang="en-GB" dirty="0"/>
              <a:t>   4u ip4*2</a:t>
            </a:r>
          </a:p>
          <a:p>
            <a:r>
              <a:rPr lang="en-GB" dirty="0"/>
              <a:t>lo to 90 times </a:t>
            </a:r>
            <a:r>
              <a:rPr lang="en-GB" dirty="0">
                <a:solidFill>
                  <a:srgbClr val="FF420E"/>
                </a:solidFill>
              </a:rPr>
              <a:t>c</a:t>
            </a:r>
          </a:p>
          <a:p>
            <a:r>
              <a:rPr lang="en-GB" dirty="0"/>
              <a:t>   4u </a:t>
            </a:r>
            <a:r>
              <a:rPr lang="en-GB" dirty="0" err="1">
                <a:solidFill>
                  <a:srgbClr val="FF420E"/>
                </a:solidFill>
              </a:rPr>
              <a:t>ivc</a:t>
            </a:r>
            <a:endParaRPr lang="en-GB" dirty="0">
              <a:solidFill>
                <a:srgbClr val="FF420E"/>
              </a:solidFill>
            </a:endParaRPr>
          </a:p>
          <a:p>
            <a:endParaRPr lang="en-GB" dirty="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657600" y="3068638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98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5800" y="325438"/>
            <a:ext cx="7977188" cy="9048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tIns="91440">
            <a:spAutoFit/>
          </a:bodyPr>
          <a:lstStyle/>
          <a:p>
            <a:pPr marL="341313" indent="-341313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000000"/>
              </a:solidFill>
              <a:latin typeface="+mn-lt" charset="0"/>
              <a:cs typeface="+mn-ea" charset="0"/>
            </a:endParaRPr>
          </a:p>
          <a:p>
            <a:pPr marL="341313" indent="-341313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000000"/>
                </a:solidFill>
                <a:latin typeface="+mn-lt" charset="0"/>
                <a:cs typeface="+mn-ea" charset="0"/>
              </a:rPr>
              <a:t>		Pre-calulated Delays and Phases (using a vdlist)‏</a:t>
            </a:r>
          </a:p>
          <a:p>
            <a:pPr marL="341313" indent="-341313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000000"/>
              </a:solidFill>
              <a:latin typeface="+mn-lt" charset="0"/>
              <a:cs typeface="+mn-ea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70113" y="5414963"/>
            <a:ext cx="18097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73263" y="1371600"/>
            <a:ext cx="5295900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GB" sz="2400"/>
              <a:t>Advantage: Simpler pulse program</a:t>
            </a:r>
          </a:p>
          <a:p>
            <a:pPr algn="ctr"/>
            <a:endParaRPr lang="en-GB"/>
          </a:p>
          <a:p>
            <a:pPr algn="ctr"/>
            <a:r>
              <a:rPr lang="en-GB"/>
              <a:t>- replace variable delays with </a:t>
            </a:r>
            <a:r>
              <a:rPr lang="en-GB" altLang="en-GB"/>
              <a:t>“</a:t>
            </a:r>
            <a:r>
              <a:rPr lang="en-GB"/>
              <a:t>vd</a:t>
            </a:r>
            <a:r>
              <a:rPr lang="en-GB" altLang="en-GB"/>
              <a:t>”</a:t>
            </a:r>
            <a:r>
              <a:rPr lang="en-GB"/>
              <a:t> followed by </a:t>
            </a:r>
            <a:r>
              <a:rPr lang="en-GB" altLang="en-GB"/>
              <a:t>“</a:t>
            </a:r>
            <a:r>
              <a:rPr lang="en-GB"/>
              <a:t>ivd</a:t>
            </a:r>
            <a:r>
              <a:rPr lang="en-GB" altLang="en-GB"/>
              <a:t>”</a:t>
            </a:r>
            <a:endParaRPr lang="en-GB"/>
          </a:p>
          <a:p>
            <a:pPr algn="ctr"/>
            <a:endParaRPr lang="en-GB"/>
          </a:p>
          <a:p>
            <a:pPr algn="ctr"/>
            <a:r>
              <a:rPr lang="en-GB"/>
              <a:t>- no need to reset the variable delays,</a:t>
            </a:r>
          </a:p>
          <a:p>
            <a:pPr algn="ctr"/>
            <a:r>
              <a:rPr lang="en-GB"/>
              <a:t>	random order for sampling</a:t>
            </a:r>
          </a:p>
          <a:p>
            <a:pPr algn="ctr"/>
            <a:endParaRPr lang="en-GB"/>
          </a:p>
          <a:p>
            <a:pPr algn="ctr"/>
            <a:r>
              <a:rPr lang="en-GB"/>
              <a:t>- variable phases are read in from vclist</a:t>
            </a:r>
          </a:p>
          <a:p>
            <a:pPr algn="ctr"/>
            <a:r>
              <a:rPr lang="en-GB"/>
              <a:t>	(1,2) =&gt; (0, 180) for states-TPPI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19300" y="3937000"/>
            <a:ext cx="5708650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GB" sz="2400"/>
              <a:t>Disadvantage: experiment specific vd list</a:t>
            </a:r>
          </a:p>
          <a:p>
            <a:pPr algn="ctr"/>
            <a:endParaRPr lang="en-GB"/>
          </a:p>
          <a:p>
            <a:pPr algn="ctr"/>
            <a:r>
              <a:rPr lang="en-GB"/>
              <a:t>- must translate sampling schedule into vd-list</a:t>
            </a:r>
          </a:p>
          <a:p>
            <a:pPr algn="ctr"/>
            <a:r>
              <a:rPr lang="en-GB"/>
              <a:t>	in pulse program-dependent </a:t>
            </a:r>
            <a:r>
              <a:rPr lang="en-GB" altLang="en-GB"/>
              <a:t>“</a:t>
            </a:r>
            <a:r>
              <a:rPr lang="en-GB"/>
              <a:t>arbitrary</a:t>
            </a:r>
            <a:r>
              <a:rPr lang="en-GB" altLang="en-GB"/>
              <a:t>”</a:t>
            </a:r>
            <a:r>
              <a:rPr lang="en-GB"/>
              <a:t> format</a:t>
            </a:r>
          </a:p>
          <a:p>
            <a:pPr algn="ctr"/>
            <a:r>
              <a:rPr lang="en-GB"/>
              <a:t>	(number of delays, value of delays)‏</a:t>
            </a:r>
          </a:p>
          <a:p>
            <a:pPr algn="ctr"/>
            <a:endParaRPr lang="en-GB"/>
          </a:p>
          <a:p>
            <a:pPr algn="ctr"/>
            <a:r>
              <a:rPr lang="en-GB"/>
              <a:t>- different sweep widths require different vd-list</a:t>
            </a:r>
          </a:p>
          <a:p>
            <a:pPr algn="ctr"/>
            <a:endParaRPr lang="en-GB"/>
          </a:p>
          <a:p>
            <a:pPr algn="ctr"/>
            <a:r>
              <a:rPr lang="en-GB"/>
              <a:t>- difficult to recover sampling schedule from vd-list</a:t>
            </a:r>
          </a:p>
        </p:txBody>
      </p:sp>
    </p:spTree>
    <p:extLst>
      <p:ext uri="{BB962C8B-B14F-4D97-AF65-F5344CB8AC3E}">
        <p14:creationId xmlns:p14="http://schemas.microsoft.com/office/powerpoint/2010/main" val="31817497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6/15/11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5800" y="325438"/>
            <a:ext cx="7977188" cy="81756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tIns="91440">
            <a:spAutoFit/>
          </a:bodyPr>
          <a:lstStyle/>
          <a:p>
            <a:pPr marL="341313" indent="-341313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000000"/>
              </a:solidFill>
              <a:latin typeface="+mn-lt" charset="0"/>
              <a:cs typeface="+mn-ea" charset="0"/>
            </a:endParaRPr>
          </a:p>
          <a:p>
            <a:pPr marL="341313" indent="-341313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000000"/>
                </a:solidFill>
                <a:latin typeface="+mn-lt" charset="0"/>
                <a:cs typeface="+mn-ea" charset="0"/>
              </a:rPr>
              <a:t>		Pre-calulated Delays and Phases (using a vdlist)‏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70113" y="5054600"/>
            <a:ext cx="1809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184400" y="2057400"/>
            <a:ext cx="457200" cy="18288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41400" y="1371600"/>
            <a:ext cx="25066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/>
              <a:t>&gt;runspheader -in nls.in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86400" y="1406525"/>
            <a:ext cx="2374900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sz="1200"/>
              <a:t>NDIM 4</a:t>
            </a:r>
          </a:p>
          <a:p>
            <a:r>
              <a:rPr lang="en-GB" sz="1200"/>
              <a:t>SPARSE y</a:t>
            </a:r>
          </a:p>
          <a:p>
            <a:r>
              <a:rPr lang="en-GB" sz="1200"/>
              <a:t>seed 4321</a:t>
            </a:r>
          </a:p>
          <a:p>
            <a:r>
              <a:rPr lang="en-GB" sz="1200"/>
              <a:t>sptype shuffle</a:t>
            </a:r>
          </a:p>
          <a:p>
            <a:r>
              <a:rPr lang="en-GB" sz="1200"/>
              <a:t>MINHOLE 0</a:t>
            </a:r>
          </a:p>
          <a:p>
            <a:r>
              <a:rPr lang="en-GB" sz="1200"/>
              <a:t>f180 nnnn</a:t>
            </a:r>
          </a:p>
          <a:p>
            <a:r>
              <a:rPr lang="en-GB" sz="1200"/>
              <a:t>CT_SP nnnn</a:t>
            </a:r>
          </a:p>
          <a:p>
            <a:r>
              <a:rPr lang="en-GB" sz="1200"/>
              <a:t>CEXP nnnn</a:t>
            </a:r>
          </a:p>
          <a:p>
            <a:r>
              <a:rPr lang="en-GB" sz="1200">
                <a:solidFill>
                  <a:srgbClr val="FF420E"/>
                </a:solidFill>
              </a:rPr>
              <a:t>NIMAX 100 64 48 1</a:t>
            </a:r>
          </a:p>
          <a:p>
            <a:r>
              <a:rPr lang="en-GB" sz="1200"/>
              <a:t>NIMIN 0 0 0 0</a:t>
            </a:r>
          </a:p>
          <a:p>
            <a:r>
              <a:rPr lang="en-GB" sz="1200">
                <a:solidFill>
                  <a:srgbClr val="0084D1"/>
                </a:solidFill>
              </a:rPr>
              <a:t>NI 50 30 30 1</a:t>
            </a:r>
          </a:p>
          <a:p>
            <a:r>
              <a:rPr lang="en-GB" sz="1200">
                <a:solidFill>
                  <a:srgbClr val="0084D1"/>
                </a:solidFill>
              </a:rPr>
              <a:t>SW 8000 2500 2199.98 12004.8</a:t>
            </a:r>
          </a:p>
          <a:p>
            <a:r>
              <a:rPr lang="en-GB" sz="1200">
                <a:solidFill>
                  <a:srgbClr val="0084D1"/>
                </a:solidFill>
              </a:rPr>
              <a:t>T2 0.02 0.008 0.016 1</a:t>
            </a:r>
          </a:p>
          <a:p>
            <a:r>
              <a:rPr lang="en-GB" sz="1200"/>
              <a:t>Jsp 0 0 0 0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62088" y="3328988"/>
            <a:ext cx="180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518150" y="4262438"/>
            <a:ext cx="774700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sz="1200"/>
              <a:t>2 35 8</a:t>
            </a:r>
          </a:p>
          <a:p>
            <a:r>
              <a:rPr lang="en-GB" sz="1200"/>
              <a:t>20 23 36</a:t>
            </a:r>
          </a:p>
          <a:p>
            <a:r>
              <a:rPr lang="en-GB" sz="1200"/>
              <a:t>17 31 37</a:t>
            </a:r>
          </a:p>
          <a:p>
            <a:r>
              <a:rPr lang="en-GB" sz="1200"/>
              <a:t>13 34 20</a:t>
            </a:r>
          </a:p>
          <a:p>
            <a:r>
              <a:rPr lang="en-GB" sz="1200"/>
              <a:t>12 11 3</a:t>
            </a:r>
          </a:p>
          <a:p>
            <a:r>
              <a:rPr lang="en-GB" sz="1200"/>
              <a:t>5 3 27</a:t>
            </a:r>
          </a:p>
          <a:p>
            <a:r>
              <a:rPr lang="en-GB" sz="1200"/>
              <a:t>13 10 29</a:t>
            </a:r>
          </a:p>
          <a:p>
            <a:r>
              <a:rPr lang="en-GB" sz="1200"/>
              <a:t>16 13 7</a:t>
            </a:r>
          </a:p>
          <a:p>
            <a:r>
              <a:rPr lang="en-GB" sz="1200"/>
              <a:t>23 6 4</a:t>
            </a:r>
          </a:p>
          <a:p>
            <a:r>
              <a:rPr lang="en-GB" sz="1200"/>
              <a:t>24 17 37</a:t>
            </a:r>
          </a:p>
          <a:p>
            <a:r>
              <a:rPr lang="en-GB" sz="1200"/>
              <a:t>2 25 11</a:t>
            </a:r>
          </a:p>
          <a:p>
            <a:r>
              <a:rPr lang="en-GB" sz="1200"/>
              <a:t>13 3 9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930400" y="4343400"/>
            <a:ext cx="12700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altLang="en-GB"/>
              <a:t>“</a:t>
            </a:r>
            <a:r>
              <a:rPr lang="en-GB"/>
              <a:t>nls.hdr_3</a:t>
            </a:r>
            <a:r>
              <a:rPr lang="en-GB" altLang="en-GB"/>
              <a:t>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796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Box 1"/>
          <p:cNvSpPr txBox="1">
            <a:spLocks noChangeArrowheads="1"/>
          </p:cNvSpPr>
          <p:nvPr/>
        </p:nvSpPr>
        <p:spPr bwMode="auto">
          <a:xfrm>
            <a:off x="2236788" y="2844800"/>
            <a:ext cx="4545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Palatino Linotype" charset="0"/>
              </a:rPr>
              <a:t>So what is the problem?</a:t>
            </a:r>
          </a:p>
        </p:txBody>
      </p:sp>
    </p:spTree>
    <p:extLst>
      <p:ext uri="{BB962C8B-B14F-4D97-AF65-F5344CB8AC3E}">
        <p14:creationId xmlns:p14="http://schemas.microsoft.com/office/powerpoint/2010/main" val="61893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6/15/11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5800" y="325438"/>
            <a:ext cx="7977188" cy="81756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tIns="91440">
            <a:spAutoFit/>
          </a:bodyPr>
          <a:lstStyle/>
          <a:p>
            <a:pPr marL="341313" indent="-341313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000000"/>
              </a:solidFill>
              <a:latin typeface="+mn-lt" charset="0"/>
              <a:cs typeface="+mn-ea" charset="0"/>
            </a:endParaRPr>
          </a:p>
          <a:p>
            <a:pPr marL="341313" indent="-341313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000000"/>
                </a:solidFill>
                <a:latin typeface="+mn-lt" charset="0"/>
                <a:cs typeface="+mn-ea" charset="0"/>
              </a:rPr>
              <a:t>		Pre-calulated Delays and Phases (using a vdlist)‏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70113" y="4910138"/>
            <a:ext cx="18097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60463" y="1338263"/>
            <a:ext cx="1876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/>
              <a:t>&gt;MakeNUSlists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62088" y="3184525"/>
            <a:ext cx="180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0" y="1795463"/>
            <a:ext cx="1600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/>
              <a:t>vd list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65663" y="2141538"/>
            <a:ext cx="820737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sz="1200"/>
              <a:t>0.000000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0.000278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0.000556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0.000833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0.001111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0.001389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0.001667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0.000000</a:t>
            </a:r>
          </a:p>
          <a:p>
            <a:r>
              <a:rPr lang="en-GB" sz="1200"/>
              <a:t>0.001944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629400" y="1795463"/>
            <a:ext cx="1600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/>
              <a:t>vc list</a:t>
            </a:r>
          </a:p>
        </p:txBody>
      </p:sp>
      <p:sp>
        <p:nvSpPr>
          <p:cNvPr id="7176" name="Freeform 8"/>
          <p:cNvSpPr>
            <a:spLocks noChangeArrowheads="1"/>
          </p:cNvSpPr>
          <p:nvPr/>
        </p:nvSpPr>
        <p:spPr bwMode="auto">
          <a:xfrm>
            <a:off x="2286000" y="2827338"/>
            <a:ext cx="1600200" cy="1371600"/>
          </a:xfrm>
          <a:custGeom>
            <a:avLst/>
            <a:gdLst>
              <a:gd name="T0" fmla="*/ 517 w 841"/>
              <a:gd name="T1" fmla="*/ 247 h 854"/>
              <a:gd name="T2" fmla="*/ 517 w 841"/>
              <a:gd name="T3" fmla="*/ 415 h 854"/>
              <a:gd name="T4" fmla="*/ 264 w 841"/>
              <a:gd name="T5" fmla="*/ 415 h 854"/>
              <a:gd name="T6" fmla="*/ 264 w 841"/>
              <a:gd name="T7" fmla="*/ 0 h 854"/>
              <a:gd name="T8" fmla="*/ 0 w 841"/>
              <a:gd name="T9" fmla="*/ 0 h 854"/>
              <a:gd name="T10" fmla="*/ 0 w 841"/>
              <a:gd name="T11" fmla="*/ 680 h 854"/>
              <a:gd name="T12" fmla="*/ 517 w 841"/>
              <a:gd name="T13" fmla="*/ 680 h 854"/>
              <a:gd name="T14" fmla="*/ 517 w 841"/>
              <a:gd name="T15" fmla="*/ 854 h 854"/>
              <a:gd name="T16" fmla="*/ 841 w 841"/>
              <a:gd name="T17" fmla="*/ 547 h 854"/>
              <a:gd name="T18" fmla="*/ 517 w 841"/>
              <a:gd name="T19" fmla="*/ 247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858000" y="2119313"/>
            <a:ext cx="266700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2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2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2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1</a:t>
            </a:r>
          </a:p>
          <a:p>
            <a:r>
              <a:rPr lang="en-GB" sz="1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835650" y="3513138"/>
            <a:ext cx="828675" cy="457200"/>
          </a:xfrm>
          <a:prstGeom prst="leftRightArrow">
            <a:avLst>
              <a:gd name="adj1" fmla="val 50000"/>
              <a:gd name="adj2" fmla="val 3608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902325" y="3259138"/>
            <a:ext cx="6889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r>
              <a:rPr lang="en-GB" sz="6000">
                <a:solidFill>
                  <a:srgbClr val="FF420E"/>
                </a:solidFill>
              </a:rPr>
              <a:t>X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971800" y="2370138"/>
            <a:ext cx="1335088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/>
              <a:t>nls_delays</a:t>
            </a:r>
          </a:p>
          <a:p>
            <a:r>
              <a:rPr lang="en-GB"/>
              <a:t>nls_phases</a:t>
            </a:r>
          </a:p>
        </p:txBody>
      </p:sp>
    </p:spTree>
    <p:extLst>
      <p:ext uri="{BB962C8B-B14F-4D97-AF65-F5344CB8AC3E}">
        <p14:creationId xmlns:p14="http://schemas.microsoft.com/office/powerpoint/2010/main" val="15526267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5800" y="325438"/>
            <a:ext cx="7977188" cy="9048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tIns="91440">
            <a:spAutoFit/>
          </a:bodyPr>
          <a:lstStyle/>
          <a:p>
            <a:pPr marL="341313" indent="-341313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000000"/>
              </a:solidFill>
              <a:latin typeface="+mn-lt" charset="0"/>
              <a:cs typeface="+mn-ea" charset="0"/>
            </a:endParaRPr>
          </a:p>
          <a:p>
            <a:pPr marL="341313" indent="-341313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000000"/>
                </a:solidFill>
                <a:latin typeface="+mn-lt" charset="0"/>
                <a:cs typeface="+mn-ea" charset="0"/>
              </a:rPr>
              <a:t>		Pre-calulated Delays and Phases (using a vdlist)‏</a:t>
            </a:r>
          </a:p>
          <a:p>
            <a:pPr marL="341313" indent="-341313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000000"/>
              </a:solidFill>
              <a:latin typeface="+mn-lt" charset="0"/>
              <a:cs typeface="+mn-ea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70113" y="5414963"/>
            <a:ext cx="18097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6586538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GB" sz="2400"/>
              <a:t>Caution</a:t>
            </a:r>
          </a:p>
          <a:p>
            <a:pPr algn="ctr"/>
            <a:endParaRPr lang="en-GB"/>
          </a:p>
          <a:p>
            <a:pPr algn="ctr"/>
            <a:r>
              <a:rPr lang="en-GB"/>
              <a:t>- make sure you include point </a:t>
            </a:r>
            <a:r>
              <a:rPr lang="en-GB" altLang="en-GB"/>
              <a:t>“</a:t>
            </a:r>
            <a:r>
              <a:rPr lang="en-GB"/>
              <a:t>0 0 0</a:t>
            </a:r>
            <a:r>
              <a:rPr lang="en-GB" altLang="en-GB"/>
              <a:t>”</a:t>
            </a:r>
            <a:r>
              <a:rPr lang="en-GB"/>
              <a:t> in your sampling schedule</a:t>
            </a:r>
          </a:p>
          <a:p>
            <a:pPr algn="ctr"/>
            <a:endParaRPr lang="en-GB"/>
          </a:p>
          <a:p>
            <a:pPr algn="ctr"/>
            <a:r>
              <a:rPr lang="en-GB"/>
              <a:t>- limit of constant time must be taken into account</a:t>
            </a:r>
          </a:p>
          <a:p>
            <a:pPr algn="ctr"/>
            <a:r>
              <a:rPr lang="en-GB"/>
              <a:t>	prior to generating vd list</a:t>
            </a:r>
          </a:p>
        </p:txBody>
      </p:sp>
    </p:spTree>
    <p:extLst>
      <p:ext uri="{BB962C8B-B14F-4D97-AF65-F5344CB8AC3E}">
        <p14:creationId xmlns:p14="http://schemas.microsoft.com/office/powerpoint/2010/main" val="3179071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143001"/>
            <a:ext cx="4048125" cy="37337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dirty="0"/>
              <a:t>(p13:sp2 ph4):f2</a:t>
            </a:r>
          </a:p>
          <a:p>
            <a:r>
              <a:rPr lang="en-GB" dirty="0" err="1">
                <a:solidFill>
                  <a:srgbClr val="FF420E"/>
                </a:solidFill>
              </a:rPr>
              <a:t>vd</a:t>
            </a:r>
            <a:endParaRPr lang="en-GB" dirty="0">
              <a:solidFill>
                <a:srgbClr val="FF420E"/>
              </a:solidFill>
            </a:endParaRPr>
          </a:p>
          <a:p>
            <a:r>
              <a:rPr lang="en-GB" dirty="0"/>
              <a:t>(</a:t>
            </a:r>
            <a:r>
              <a:rPr lang="en-GB" dirty="0" err="1"/>
              <a:t>center</a:t>
            </a:r>
            <a:r>
              <a:rPr lang="en-GB" dirty="0"/>
              <a:t> (p14:sp5 ph1):f2 (p22 ph8):f3 )‏</a:t>
            </a:r>
          </a:p>
          <a:p>
            <a:r>
              <a:rPr lang="en-GB" dirty="0" err="1">
                <a:solidFill>
                  <a:srgbClr val="FF420E"/>
                </a:solidFill>
              </a:rPr>
              <a:t>vd</a:t>
            </a:r>
            <a:endParaRPr lang="en-GB" dirty="0">
              <a:solidFill>
                <a:srgbClr val="FF420E"/>
              </a:solidFill>
            </a:endParaRPr>
          </a:p>
          <a:p>
            <a:r>
              <a:rPr lang="en-GB" dirty="0"/>
              <a:t>4u </a:t>
            </a:r>
            <a:r>
              <a:rPr lang="en-GB" dirty="0" err="1">
                <a:solidFill>
                  <a:srgbClr val="FF420E"/>
                </a:solidFill>
              </a:rPr>
              <a:t>ivd</a:t>
            </a:r>
            <a:endParaRPr lang="en-GB" dirty="0">
              <a:solidFill>
                <a:srgbClr val="FF420E"/>
              </a:solidFill>
            </a:endParaRPr>
          </a:p>
          <a:p>
            <a:r>
              <a:rPr lang="en-GB" dirty="0"/>
              <a:t>(p14:sp3 ph1):f2</a:t>
            </a:r>
          </a:p>
          <a:p>
            <a:endParaRPr lang="en-GB" dirty="0"/>
          </a:p>
          <a:p>
            <a:r>
              <a:rPr lang="en-GB" dirty="0"/>
              <a:t>...</a:t>
            </a:r>
          </a:p>
          <a:p>
            <a:endParaRPr lang="en-GB" dirty="0"/>
          </a:p>
          <a:p>
            <a:r>
              <a:rPr lang="en-GB" dirty="0" smtClean="0"/>
              <a:t>…..</a:t>
            </a:r>
          </a:p>
          <a:p>
            <a:r>
              <a:rPr lang="en-GB" dirty="0" smtClean="0"/>
              <a:t>…..</a:t>
            </a:r>
          </a:p>
          <a:p>
            <a:r>
              <a:rPr lang="en-GB" dirty="0" smtClean="0"/>
              <a:t>…..</a:t>
            </a:r>
          </a:p>
          <a:p>
            <a:r>
              <a:rPr lang="en-GB" dirty="0" smtClean="0"/>
              <a:t>…..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52400"/>
            <a:ext cx="5573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One more thing… </a:t>
            </a:r>
            <a:r>
              <a:rPr lang="en-US" sz="2800" dirty="0" err="1" smtClean="0"/>
              <a:t>kinda</a:t>
            </a:r>
            <a:r>
              <a:rPr lang="en-US" sz="2800" dirty="0" smtClean="0"/>
              <a:t> important 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95800" y="1295400"/>
            <a:ext cx="16764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95800" y="2209800"/>
            <a:ext cx="1914267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5800" y="2895600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95800" y="2895600"/>
            <a:ext cx="18288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1066800"/>
            <a:ext cx="65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2057400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Imaginary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51998" y="3200400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4495800"/>
            <a:ext cx="119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Anti-Echo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5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2400"/>
            <a:ext cx="3698448" cy="600164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dirty="0"/>
              <a:t>2 1m</a:t>
            </a:r>
          </a:p>
          <a:p>
            <a:r>
              <a:rPr lang="cs-CZ" sz="1600" dirty="0"/>
              <a:t>  "</a:t>
            </a:r>
            <a:r>
              <a:rPr lang="cs-CZ" sz="1600" dirty="0" err="1"/>
              <a:t>vdidx</a:t>
            </a:r>
            <a:r>
              <a:rPr lang="cs-CZ" sz="1600" dirty="0"/>
              <a:t>=l3"</a:t>
            </a:r>
          </a:p>
          <a:p>
            <a:r>
              <a:rPr lang="cs-CZ" sz="1600" dirty="0"/>
              <a:t>  10u do:f2</a:t>
            </a:r>
          </a:p>
          <a:p>
            <a:r>
              <a:rPr lang="cs-CZ" sz="1600" dirty="0"/>
              <a:t>  d1</a:t>
            </a:r>
          </a:p>
          <a:p>
            <a:r>
              <a:rPr lang="cs-CZ" sz="1600" dirty="0"/>
              <a:t>  20u LOCKH_ON</a:t>
            </a:r>
          </a:p>
          <a:p>
            <a:r>
              <a:rPr lang="cs-CZ" sz="1600" dirty="0" smtClean="0"/>
              <a:t>….</a:t>
            </a:r>
          </a:p>
          <a:p>
            <a:r>
              <a:rPr lang="cs-CZ" sz="1600" dirty="0" smtClean="0"/>
              <a:t>…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….</a:t>
            </a:r>
          </a:p>
          <a:p>
            <a:r>
              <a:rPr lang="en-GB" sz="1600" dirty="0"/>
              <a:t>(p13:sp2 ph4):f2</a:t>
            </a:r>
          </a:p>
          <a:p>
            <a:r>
              <a:rPr lang="en-GB" sz="1600" dirty="0" err="1">
                <a:solidFill>
                  <a:srgbClr val="FF420E"/>
                </a:solidFill>
              </a:rPr>
              <a:t>vd</a:t>
            </a:r>
            <a:endParaRPr lang="en-GB" sz="1600" dirty="0">
              <a:solidFill>
                <a:srgbClr val="FF420E"/>
              </a:solidFill>
            </a:endParaRPr>
          </a:p>
          <a:p>
            <a:r>
              <a:rPr lang="en-GB" sz="1600" dirty="0"/>
              <a:t>(</a:t>
            </a:r>
            <a:r>
              <a:rPr lang="en-GB" sz="1600" dirty="0" err="1"/>
              <a:t>center</a:t>
            </a:r>
            <a:r>
              <a:rPr lang="en-GB" sz="1600" dirty="0"/>
              <a:t> (p14:sp5 ph1):f2 (p22 ph8):f3 )‏</a:t>
            </a:r>
          </a:p>
          <a:p>
            <a:r>
              <a:rPr lang="en-GB" sz="1600" dirty="0" err="1">
                <a:solidFill>
                  <a:srgbClr val="FF420E"/>
                </a:solidFill>
              </a:rPr>
              <a:t>vd</a:t>
            </a:r>
            <a:endParaRPr lang="en-GB" sz="1600" dirty="0">
              <a:solidFill>
                <a:srgbClr val="FF420E"/>
              </a:solidFill>
            </a:endParaRPr>
          </a:p>
          <a:p>
            <a:r>
              <a:rPr lang="en-GB" sz="1600" dirty="0"/>
              <a:t>4u </a:t>
            </a:r>
            <a:r>
              <a:rPr lang="en-GB" sz="1600" dirty="0" err="1">
                <a:solidFill>
                  <a:srgbClr val="FF420E"/>
                </a:solidFill>
              </a:rPr>
              <a:t>ivd</a:t>
            </a:r>
            <a:endParaRPr lang="en-GB" sz="1600" dirty="0">
              <a:solidFill>
                <a:srgbClr val="FF420E"/>
              </a:solidFill>
            </a:endParaRPr>
          </a:p>
          <a:p>
            <a:r>
              <a:rPr lang="en-GB" sz="1600" dirty="0"/>
              <a:t>(p14:sp3 ph1):f2</a:t>
            </a:r>
          </a:p>
          <a:p>
            <a:r>
              <a:rPr lang="en-GB" sz="1600" dirty="0" smtClean="0"/>
              <a:t>….</a:t>
            </a:r>
          </a:p>
          <a:p>
            <a:r>
              <a:rPr lang="en-GB" sz="1600" dirty="0" smtClean="0"/>
              <a:t>….</a:t>
            </a:r>
          </a:p>
          <a:p>
            <a:endParaRPr lang="en-GB" sz="1600" dirty="0"/>
          </a:p>
          <a:p>
            <a:r>
              <a:rPr lang="hr-HR" sz="1600" dirty="0"/>
              <a:t>10u igrad EA</a:t>
            </a:r>
          </a:p>
          <a:p>
            <a:r>
              <a:rPr lang="hr-HR" sz="1600" dirty="0"/>
              <a:t>  lo to LBLEA2 times 2</a:t>
            </a:r>
          </a:p>
          <a:p>
            <a:r>
              <a:rPr lang="hr-HR" sz="1600" dirty="0"/>
              <a:t>  10u ip7</a:t>
            </a:r>
          </a:p>
          <a:p>
            <a:r>
              <a:rPr lang="hr-HR" sz="1600" dirty="0"/>
              <a:t>  10u ip8</a:t>
            </a:r>
          </a:p>
          <a:p>
            <a:r>
              <a:rPr lang="hr-HR" sz="1600" dirty="0"/>
              <a:t>  lo to LBLSTS1 times 2</a:t>
            </a:r>
          </a:p>
          <a:p>
            <a:r>
              <a:rPr lang="hr-HR" sz="1600" dirty="0"/>
              <a:t>  10u iu3</a:t>
            </a:r>
          </a:p>
          <a:p>
            <a:r>
              <a:rPr lang="hr-HR" sz="1600" dirty="0"/>
              <a:t>  10u iu3</a:t>
            </a:r>
            <a:endParaRPr lang="cs-CZ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943600" y="457200"/>
            <a:ext cx="9906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3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4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0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1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0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8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9012629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Various types of coding strategies used in the Wagner lab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C4BD97"/>
                </a:solidFill>
              </a:rPr>
              <a:t>Pre-calculated Delays and Phases (using a </a:t>
            </a:r>
            <a:r>
              <a:rPr lang="en-US" sz="2400" i="1" dirty="0" err="1" smtClean="0">
                <a:solidFill>
                  <a:srgbClr val="C4BD97"/>
                </a:solidFill>
              </a:rPr>
              <a:t>vdlist</a:t>
            </a:r>
            <a:r>
              <a:rPr lang="en-US" sz="2400" dirty="0" smtClean="0">
                <a:solidFill>
                  <a:srgbClr val="C4BD97"/>
                </a:solidFill>
              </a:rPr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Stop Reset and Go (using a </a:t>
            </a:r>
            <a:r>
              <a:rPr lang="en-US" sz="2400" i="1" dirty="0" err="1" smtClean="0"/>
              <a:t>vclist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Incremental delays and phases (using a </a:t>
            </a:r>
            <a:r>
              <a:rPr lang="en-US" sz="2400" i="1" dirty="0" err="1" smtClean="0">
                <a:solidFill>
                  <a:schemeClr val="bg2">
                    <a:lumMod val="75000"/>
                  </a:schemeClr>
                </a:solidFill>
              </a:rPr>
              <a:t>vclist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1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0"/>
            <a:ext cx="4876800" cy="441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29000" y="1295400"/>
            <a:ext cx="1981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14800" y="762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Palatino Linotype" pitchFamily="18" charset="0"/>
              </a:rPr>
              <a:t>15</a:t>
            </a:r>
            <a:r>
              <a:rPr lang="en-US" sz="2400" b="1" dirty="0" smtClean="0">
                <a:latin typeface="Palatino Linotype" pitchFamily="18" charset="0"/>
              </a:rPr>
              <a:t>N</a:t>
            </a:r>
            <a:endParaRPr lang="en-US" sz="2400" b="1" dirty="0">
              <a:latin typeface="Palatino Linotype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5868194" y="3733006"/>
            <a:ext cx="228520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37338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Palatino Linotype" pitchFamily="18" charset="0"/>
              </a:rPr>
              <a:t>13</a:t>
            </a:r>
            <a:r>
              <a:rPr lang="en-US" sz="2400" b="1" dirty="0" smtClean="0">
                <a:latin typeface="Palatino Linotype" pitchFamily="18" charset="0"/>
              </a:rPr>
              <a:t>C</a:t>
            </a:r>
            <a:endParaRPr lang="en-US" sz="2400" b="1" dirty="0">
              <a:latin typeface="Palatino Linotype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5867400"/>
            <a:ext cx="970137" cy="914400"/>
            <a:chOff x="1981200" y="5867400"/>
            <a:chExt cx="970137" cy="914400"/>
          </a:xfrm>
        </p:grpSpPr>
        <p:grpSp>
          <p:nvGrpSpPr>
            <p:cNvPr id="8" name="Group 145"/>
            <p:cNvGrpSpPr/>
            <p:nvPr/>
          </p:nvGrpSpPr>
          <p:grpSpPr>
            <a:xfrm>
              <a:off x="2286000" y="5867400"/>
              <a:ext cx="457200" cy="534194"/>
              <a:chOff x="2286000" y="5867400"/>
              <a:chExt cx="457200" cy="53419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5400000">
                <a:off x="2133600" y="6019800"/>
                <a:ext cx="304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2590800" y="6019800"/>
                <a:ext cx="304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6000" y="6172200"/>
                <a:ext cx="457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2400300" y="6286500"/>
                <a:ext cx="2286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981200" y="6412468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DW </a:t>
              </a:r>
              <a:r>
                <a:rPr lang="en-US" b="1" baseline="30000" dirty="0" smtClean="0"/>
                <a:t>15</a:t>
              </a:r>
              <a:r>
                <a:rPr lang="en-US" b="1" dirty="0" smtClean="0"/>
                <a:t>N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4572000"/>
            <a:ext cx="1524794" cy="609600"/>
            <a:chOff x="533400" y="4572000"/>
            <a:chExt cx="1524794" cy="609600"/>
          </a:xfrm>
        </p:grpSpPr>
        <p:grpSp>
          <p:nvGrpSpPr>
            <p:cNvPr id="15" name="Group 146"/>
            <p:cNvGrpSpPr/>
            <p:nvPr/>
          </p:nvGrpSpPr>
          <p:grpSpPr>
            <a:xfrm rot="5400000">
              <a:off x="1562497" y="3771503"/>
              <a:ext cx="457200" cy="534194"/>
              <a:chOff x="2286000" y="5867400"/>
              <a:chExt cx="457200" cy="53419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2133600" y="6019800"/>
                <a:ext cx="304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590800" y="6019800"/>
                <a:ext cx="304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286000" y="6172200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2400300" y="62865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533400" y="4724400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DW </a:t>
              </a:r>
              <a:r>
                <a:rPr lang="en-US" b="1" baseline="30000" dirty="0" smtClean="0"/>
                <a:t>13</a:t>
              </a:r>
              <a:r>
                <a:rPr lang="en-US" b="1" dirty="0" smtClean="0"/>
                <a:t>C</a:t>
              </a:r>
              <a:endParaRPr lang="en-US" b="1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2133600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64934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27602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24600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336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30601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27602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3246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599267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64934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858936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324600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336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64934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996268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393269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3246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1336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599267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61935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3246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1336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064934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996268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3246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133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599267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530601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927602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858936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324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056958" y="5536168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14600" y="554355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38525" y="554355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71800" y="556260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1,3</a:t>
            </a:r>
            <a:endParaRPr lang="en-US" sz="16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3048000" y="5562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28733" y="5562600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1,7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57400" y="4995446"/>
            <a:ext cx="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2,1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3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295400"/>
            <a:ext cx="838200" cy="44958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1447800"/>
            <a:ext cx="68050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1 ,1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1, 2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1, 4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1, 7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1, 9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1, 11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2, 1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2, 2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2, 5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Sched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5000" y="2971800"/>
            <a:ext cx="1311692" cy="369332"/>
            <a:chOff x="2193508" y="2907268"/>
            <a:chExt cx="1311692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209800" y="3200400"/>
              <a:ext cx="12954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93508" y="2907268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sched2vc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52800" y="1066800"/>
            <a:ext cx="838200" cy="5334000"/>
            <a:chOff x="5029200" y="1295400"/>
            <a:chExt cx="838200" cy="5334000"/>
          </a:xfrm>
        </p:grpSpPr>
        <p:sp>
          <p:nvSpPr>
            <p:cNvPr id="10" name="Rectangle 9"/>
            <p:cNvSpPr/>
            <p:nvPr/>
          </p:nvSpPr>
          <p:spPr>
            <a:xfrm>
              <a:off x="5029200" y="1295400"/>
              <a:ext cx="838200" cy="53340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1371600"/>
              <a:ext cx="428387" cy="507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7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9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52800" y="6096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VC list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3800" y="3733800"/>
            <a:ext cx="4724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971800" y="152400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Non-linear Pulse programming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176984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;</a:t>
            </a:r>
            <a:r>
              <a:rPr lang="en-US" sz="1200" dirty="0" smtClean="0"/>
              <a:t>non-linear starts here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if (l20 == 3)</a:t>
            </a:r>
            <a:br>
              <a:rPr lang="en-US" sz="1200" dirty="0" smtClean="0"/>
            </a:br>
            <a:r>
              <a:rPr lang="en-US" sz="1200" dirty="0" smtClean="0"/>
              <a:t>{</a:t>
            </a:r>
            <a:br>
              <a:rPr lang="en-US" sz="1200" dirty="0" smtClean="0"/>
            </a:br>
            <a:r>
              <a:rPr lang="en-US" sz="1200" dirty="0" smtClean="0"/>
              <a:t>d11 do:f3 </a:t>
            </a:r>
            <a:r>
              <a:rPr lang="en-US" sz="1200" dirty="0" err="1" smtClean="0"/>
              <a:t>wr</a:t>
            </a:r>
            <a:r>
              <a:rPr lang="en-US" sz="1200" dirty="0" smtClean="0"/>
              <a:t> #0 if #0 </a:t>
            </a:r>
            <a:r>
              <a:rPr lang="en-US" sz="1200" dirty="0" err="1" smtClean="0"/>
              <a:t>zd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d12 ip9*2</a:t>
            </a:r>
            <a:br>
              <a:rPr lang="en-US" sz="1200" dirty="0" smtClean="0"/>
            </a:br>
            <a:r>
              <a:rPr lang="en-US" sz="1200" dirty="0" smtClean="0"/>
              <a:t>d12 iu0</a:t>
            </a:r>
            <a:br>
              <a:rPr lang="en-US" sz="1200" dirty="0" smtClean="0"/>
            </a:br>
            <a:r>
              <a:rPr lang="en-US" sz="1200" dirty="0" smtClean="0"/>
              <a:t>lo to 3 times 2</a:t>
            </a:r>
            <a:br>
              <a:rPr lang="en-US" sz="1200" dirty="0" smtClean="0"/>
            </a:br>
            <a:r>
              <a:rPr lang="en-US" sz="1200" dirty="0" smtClean="0"/>
              <a:t>d12 ip10</a:t>
            </a:r>
            <a:br>
              <a:rPr lang="en-US" sz="1200" dirty="0" smtClean="0"/>
            </a:br>
            <a:r>
              <a:rPr lang="en-US" sz="1200" dirty="0" smtClean="0"/>
              <a:t>d12 ip11</a:t>
            </a:r>
            <a:br>
              <a:rPr lang="en-US" sz="1200" dirty="0" smtClean="0"/>
            </a:br>
            <a:r>
              <a:rPr lang="en-US" sz="1200" dirty="0" smtClean="0"/>
              <a:t>lo to 3 times 2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;resetting everything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d12 rd10</a:t>
            </a:r>
            <a:br>
              <a:rPr lang="en-US" sz="1200" dirty="0" smtClean="0"/>
            </a:br>
            <a:r>
              <a:rPr lang="en-US" sz="1200" dirty="0" smtClean="0"/>
              <a:t>d12 rd30</a:t>
            </a:r>
            <a:br>
              <a:rPr lang="en-US" sz="1200" dirty="0" smtClean="0"/>
            </a:br>
            <a:r>
              <a:rPr lang="en-US" sz="1200" dirty="0" smtClean="0"/>
              <a:t>d12 rp10</a:t>
            </a:r>
            <a:br>
              <a:rPr lang="en-US" sz="1200" dirty="0" smtClean="0"/>
            </a:br>
            <a:r>
              <a:rPr lang="en-US" sz="1200" dirty="0" smtClean="0"/>
              <a:t>d12 rp11</a:t>
            </a:r>
            <a:br>
              <a:rPr lang="en-US" sz="1200" dirty="0" smtClean="0"/>
            </a:br>
            <a:r>
              <a:rPr lang="en-US" sz="1200" dirty="0" smtClean="0"/>
              <a:t>d12 rd0</a:t>
            </a:r>
            <a:br>
              <a:rPr lang="en-US" sz="1200" dirty="0" smtClean="0"/>
            </a:br>
            <a:r>
              <a:rPr lang="en-US" sz="1200" dirty="0" smtClean="0"/>
              <a:t>d12 rp31</a:t>
            </a:r>
            <a:br>
              <a:rPr lang="en-US" sz="1200" dirty="0" smtClean="0"/>
            </a:br>
            <a:r>
              <a:rPr lang="en-US" sz="1200" dirty="0" smtClean="0"/>
              <a:t>d12 rp9</a:t>
            </a:r>
            <a:br>
              <a:rPr lang="en-US" sz="1200" dirty="0" smtClean="0"/>
            </a:br>
            <a:r>
              <a:rPr lang="en-US" sz="1200" dirty="0" smtClean="0"/>
              <a:t>d12 ru0</a:t>
            </a:r>
            <a:br>
              <a:rPr lang="en-US" sz="1200" dirty="0" smtClean="0"/>
            </a:br>
            <a:r>
              <a:rPr lang="en-US" sz="1200" dirty="0" smtClean="0"/>
              <a:t>d12 rp7</a:t>
            </a:r>
            <a:br>
              <a:rPr lang="en-US" sz="1200" dirty="0" smtClean="0"/>
            </a:br>
            <a:r>
              <a:rPr lang="en-US" sz="1200" dirty="0" smtClean="0"/>
              <a:t>d12 rp8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91 d12 id10</a:t>
            </a:r>
            <a:br>
              <a:rPr lang="en-US" sz="1200" dirty="0" smtClean="0"/>
            </a:br>
            <a:r>
              <a:rPr lang="en-US" sz="1200" dirty="0" smtClean="0"/>
              <a:t>   d12 dd30</a:t>
            </a:r>
            <a:br>
              <a:rPr lang="en-US" sz="1200" dirty="0" smtClean="0"/>
            </a:br>
            <a:r>
              <a:rPr lang="en-US" sz="1200" dirty="0" smtClean="0"/>
              <a:t>   d12 ip7*2</a:t>
            </a:r>
            <a:br>
              <a:rPr lang="en-US" sz="1200" dirty="0" smtClean="0"/>
            </a:br>
            <a:r>
              <a:rPr lang="en-US" sz="1200" dirty="0" smtClean="0"/>
              <a:t>   d12 ip8*2</a:t>
            </a:r>
            <a:br>
              <a:rPr lang="en-US" sz="1200" dirty="0" smtClean="0"/>
            </a:br>
            <a:r>
              <a:rPr lang="en-US" sz="1200" dirty="0" smtClean="0"/>
              <a:t>   d12 ip31*2</a:t>
            </a:r>
            <a:br>
              <a:rPr lang="en-US" sz="1200" dirty="0" smtClean="0"/>
            </a:br>
            <a:r>
              <a:rPr lang="en-US" sz="1200" dirty="0" smtClean="0"/>
              <a:t>lo to 91 times c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762000"/>
            <a:ext cx="441178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d12 </a:t>
            </a:r>
            <a:r>
              <a:rPr lang="en-US" sz="1200" dirty="0" err="1" smtClean="0"/>
              <a:t>ivc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92 d12 id0</a:t>
            </a:r>
            <a:br>
              <a:rPr lang="en-US" sz="1200" dirty="0" smtClean="0"/>
            </a:br>
            <a:r>
              <a:rPr lang="en-US" sz="1200" dirty="0" smtClean="0"/>
              <a:t>   d12 ip10*2</a:t>
            </a:r>
            <a:br>
              <a:rPr lang="en-US" sz="1200" dirty="0" smtClean="0"/>
            </a:br>
            <a:r>
              <a:rPr lang="en-US" sz="1200" dirty="0" smtClean="0"/>
              <a:t>   d12 ip11*2</a:t>
            </a:r>
            <a:br>
              <a:rPr lang="en-US" sz="1200" dirty="0" smtClean="0"/>
            </a:br>
            <a:r>
              <a:rPr lang="en-US" sz="1200" dirty="0" smtClean="0"/>
              <a:t>   d12 ip31*2</a:t>
            </a:r>
            <a:br>
              <a:rPr lang="en-US" sz="1200" dirty="0" smtClean="0"/>
            </a:br>
            <a:r>
              <a:rPr lang="en-US" sz="1200" dirty="0" smtClean="0"/>
              <a:t>lo to 92 times c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d12 </a:t>
            </a:r>
            <a:r>
              <a:rPr lang="en-US" sz="1200" dirty="0" err="1" smtClean="0"/>
              <a:t>ivc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lo to 3 times l10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}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;non-</a:t>
            </a:r>
            <a:r>
              <a:rPr lang="en-US" sz="1200" dirty="0" err="1" smtClean="0"/>
              <a:t>leniar</a:t>
            </a:r>
            <a:r>
              <a:rPr lang="en-US" sz="1200" dirty="0" smtClean="0"/>
              <a:t> ends here</a:t>
            </a:r>
            <a:br>
              <a:rPr lang="en-US" sz="1200" dirty="0" smtClean="0"/>
            </a:br>
            <a:r>
              <a:rPr lang="en-US" sz="1200" dirty="0" smtClean="0"/>
              <a:t>else</a:t>
            </a:r>
            <a:br>
              <a:rPr lang="en-US" sz="1200" dirty="0" smtClean="0"/>
            </a:br>
            <a:r>
              <a:rPr lang="en-US" sz="1200" b="1" dirty="0" smtClean="0">
                <a:solidFill>
                  <a:schemeClr val="bg1"/>
                </a:solidFill>
              </a:rPr>
              <a:t>{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  d11 mc #0 to 2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     F1PH(rd10 &amp; rd30 &amp; ip10 &amp; ip11, id0)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     F2EA(ip9*2 &amp; iu0, id10 &amp; dd30 &amp; ip7*2 &amp; ip8*2 &amp; ip31*2)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8600" y="3733800"/>
            <a:ext cx="624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6324600"/>
            <a:ext cx="5472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Originally coded by Jim Sun &amp; Dave </a:t>
            </a:r>
            <a:r>
              <a:rPr lang="en-US" sz="2000" dirty="0" err="1" smtClean="0"/>
              <a:t>Rovynyak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62800" y="1143000"/>
            <a:ext cx="381000" cy="533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971800" y="152400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Non-linear Pulse programming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176984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;</a:t>
            </a:r>
            <a:r>
              <a:rPr lang="en-US" sz="1200" dirty="0" smtClean="0"/>
              <a:t>non-linear starts here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if (l20 == 3)</a:t>
            </a:r>
            <a:br>
              <a:rPr lang="en-US" sz="1200" dirty="0" smtClean="0"/>
            </a:br>
            <a:r>
              <a:rPr lang="en-US" sz="1200" dirty="0" smtClean="0"/>
              <a:t>{</a:t>
            </a:r>
            <a:br>
              <a:rPr lang="en-US" sz="1200" dirty="0" smtClean="0"/>
            </a:br>
            <a:r>
              <a:rPr lang="en-US" sz="1200" dirty="0" smtClean="0"/>
              <a:t>d11 do:f3 </a:t>
            </a:r>
            <a:r>
              <a:rPr lang="en-US" sz="1200" dirty="0" err="1" smtClean="0"/>
              <a:t>wr</a:t>
            </a:r>
            <a:r>
              <a:rPr lang="en-US" sz="1200" dirty="0" smtClean="0"/>
              <a:t> #0 if #0 </a:t>
            </a:r>
            <a:r>
              <a:rPr lang="en-US" sz="1200" dirty="0" err="1" smtClean="0"/>
              <a:t>zd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d12 ip9*2</a:t>
            </a:r>
            <a:br>
              <a:rPr lang="en-US" sz="1200" dirty="0" smtClean="0"/>
            </a:br>
            <a:r>
              <a:rPr lang="en-US" sz="1200" dirty="0" smtClean="0"/>
              <a:t>d12 iu0</a:t>
            </a:r>
            <a:br>
              <a:rPr lang="en-US" sz="1200" dirty="0" smtClean="0"/>
            </a:br>
            <a:r>
              <a:rPr lang="en-US" sz="1200" dirty="0" smtClean="0"/>
              <a:t>lo to 3 times 2</a:t>
            </a:r>
            <a:br>
              <a:rPr lang="en-US" sz="1200" dirty="0" smtClean="0"/>
            </a:br>
            <a:r>
              <a:rPr lang="en-US" sz="1200" dirty="0" smtClean="0"/>
              <a:t>d12 ip10</a:t>
            </a:r>
            <a:br>
              <a:rPr lang="en-US" sz="1200" dirty="0" smtClean="0"/>
            </a:br>
            <a:r>
              <a:rPr lang="en-US" sz="1200" dirty="0" smtClean="0"/>
              <a:t>d12 ip11</a:t>
            </a:r>
            <a:br>
              <a:rPr lang="en-US" sz="1200" dirty="0" smtClean="0"/>
            </a:br>
            <a:r>
              <a:rPr lang="en-US" sz="1200" dirty="0" smtClean="0"/>
              <a:t>lo to 3 times 2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;resetting everything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d12 rd10</a:t>
            </a:r>
            <a:br>
              <a:rPr lang="en-US" sz="1200" dirty="0" smtClean="0"/>
            </a:br>
            <a:r>
              <a:rPr lang="en-US" sz="1200" dirty="0" smtClean="0"/>
              <a:t>d12 rd30</a:t>
            </a:r>
            <a:br>
              <a:rPr lang="en-US" sz="1200" dirty="0" smtClean="0"/>
            </a:br>
            <a:r>
              <a:rPr lang="en-US" sz="1200" dirty="0" smtClean="0"/>
              <a:t>d12 rp10</a:t>
            </a:r>
            <a:br>
              <a:rPr lang="en-US" sz="1200" dirty="0" smtClean="0"/>
            </a:br>
            <a:r>
              <a:rPr lang="en-US" sz="1200" dirty="0" smtClean="0"/>
              <a:t>d12 rp11</a:t>
            </a:r>
            <a:br>
              <a:rPr lang="en-US" sz="1200" dirty="0" smtClean="0"/>
            </a:br>
            <a:r>
              <a:rPr lang="en-US" sz="1200" dirty="0" smtClean="0"/>
              <a:t>d12 rd0</a:t>
            </a:r>
            <a:br>
              <a:rPr lang="en-US" sz="1200" dirty="0" smtClean="0"/>
            </a:br>
            <a:r>
              <a:rPr lang="en-US" sz="1200" dirty="0" smtClean="0"/>
              <a:t>d12 rp31</a:t>
            </a:r>
            <a:br>
              <a:rPr lang="en-US" sz="1200" dirty="0" smtClean="0"/>
            </a:br>
            <a:r>
              <a:rPr lang="en-US" sz="1200" dirty="0" smtClean="0"/>
              <a:t>d12 rp9</a:t>
            </a:r>
            <a:br>
              <a:rPr lang="en-US" sz="1200" dirty="0" smtClean="0"/>
            </a:br>
            <a:r>
              <a:rPr lang="en-US" sz="1200" dirty="0" smtClean="0"/>
              <a:t>d12 ru0</a:t>
            </a:r>
            <a:br>
              <a:rPr lang="en-US" sz="1200" dirty="0" smtClean="0"/>
            </a:br>
            <a:r>
              <a:rPr lang="en-US" sz="1200" dirty="0" smtClean="0"/>
              <a:t>d12 rp7</a:t>
            </a:r>
            <a:br>
              <a:rPr lang="en-US" sz="1200" dirty="0" smtClean="0"/>
            </a:br>
            <a:r>
              <a:rPr lang="en-US" sz="1200" dirty="0" smtClean="0"/>
              <a:t>d12 rp8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91 d12 id10</a:t>
            </a:r>
            <a:br>
              <a:rPr lang="en-US" sz="1200" dirty="0" smtClean="0"/>
            </a:br>
            <a:r>
              <a:rPr lang="en-US" sz="1200" dirty="0" smtClean="0"/>
              <a:t>   d12 dd30</a:t>
            </a:r>
            <a:br>
              <a:rPr lang="en-US" sz="1200" dirty="0" smtClean="0"/>
            </a:br>
            <a:r>
              <a:rPr lang="en-US" sz="1200" dirty="0" smtClean="0"/>
              <a:t>   d12 ip7*2</a:t>
            </a:r>
            <a:br>
              <a:rPr lang="en-US" sz="1200" dirty="0" smtClean="0"/>
            </a:br>
            <a:r>
              <a:rPr lang="en-US" sz="1200" dirty="0" smtClean="0"/>
              <a:t>   d12 ip8*2</a:t>
            </a:r>
            <a:br>
              <a:rPr lang="en-US" sz="1200" dirty="0" smtClean="0"/>
            </a:br>
            <a:r>
              <a:rPr lang="en-US" sz="1200" dirty="0" smtClean="0"/>
              <a:t>   d12 ip31*2</a:t>
            </a:r>
            <a:br>
              <a:rPr lang="en-US" sz="1200" dirty="0" smtClean="0"/>
            </a:br>
            <a:r>
              <a:rPr lang="en-US" sz="1200" dirty="0" smtClean="0"/>
              <a:t>lo to 91 times c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1" y="685800"/>
            <a:ext cx="1752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d12 </a:t>
            </a:r>
            <a:r>
              <a:rPr lang="en-US" sz="1200" dirty="0" err="1" smtClean="0"/>
              <a:t>ivc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92 d12 id0</a:t>
            </a:r>
            <a:br>
              <a:rPr lang="en-US" sz="1200" dirty="0" smtClean="0"/>
            </a:br>
            <a:r>
              <a:rPr lang="en-US" sz="1200" dirty="0" smtClean="0"/>
              <a:t>   d12 ip10*2</a:t>
            </a:r>
            <a:br>
              <a:rPr lang="en-US" sz="1200" dirty="0" smtClean="0"/>
            </a:br>
            <a:r>
              <a:rPr lang="en-US" sz="1200" dirty="0" smtClean="0"/>
              <a:t>   d12 ip11*2</a:t>
            </a:r>
            <a:br>
              <a:rPr lang="en-US" sz="1200" dirty="0" smtClean="0"/>
            </a:br>
            <a:r>
              <a:rPr lang="en-US" sz="1200" dirty="0" smtClean="0"/>
              <a:t>   d12 ip31*2</a:t>
            </a:r>
            <a:br>
              <a:rPr lang="en-US" sz="1200" dirty="0" smtClean="0"/>
            </a:br>
            <a:r>
              <a:rPr lang="en-US" sz="1200" dirty="0" smtClean="0"/>
              <a:t>lo to 92 times c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d12 </a:t>
            </a:r>
            <a:r>
              <a:rPr lang="en-US" sz="1200" dirty="0" err="1" smtClean="0"/>
              <a:t>ivc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lo to 3 times l10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}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;non-</a:t>
            </a:r>
            <a:r>
              <a:rPr lang="en-US" sz="1200" dirty="0" err="1" smtClean="0"/>
              <a:t>leniar</a:t>
            </a:r>
            <a:r>
              <a:rPr lang="en-US" sz="1200" dirty="0" smtClean="0"/>
              <a:t> ends here</a:t>
            </a:r>
            <a:br>
              <a:rPr lang="en-US" sz="1200" dirty="0" smtClean="0"/>
            </a:br>
            <a:r>
              <a:rPr lang="en-US" sz="1200" b="1" dirty="0" smtClean="0">
                <a:solidFill>
                  <a:schemeClr val="bg1"/>
                </a:solidFill>
              </a:rPr>
              <a:t>{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  d11 mc #0 to 2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     F1PH(rd10 &amp; rd30 &amp; ip10 &amp; ip11, id0)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     F2EA(ip9*2 &amp; iu0, id10 &amp; dd30 &amp; ip7*2 &amp; ip8*2 &amp; ip31*2)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8600" y="3733800"/>
            <a:ext cx="624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6324600"/>
            <a:ext cx="5472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Originally coded by Jim Sun &amp; Dave </a:t>
            </a:r>
            <a:r>
              <a:rPr lang="en-US" sz="2000" dirty="0" err="1" smtClean="0"/>
              <a:t>Rovynyak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6934200" y="990600"/>
            <a:ext cx="838200" cy="5334000"/>
            <a:chOff x="5029200" y="1295400"/>
            <a:chExt cx="838200" cy="5334000"/>
          </a:xfrm>
        </p:grpSpPr>
        <p:sp>
          <p:nvSpPr>
            <p:cNvPr id="10" name="Rectangle 9"/>
            <p:cNvSpPr/>
            <p:nvPr/>
          </p:nvSpPr>
          <p:spPr>
            <a:xfrm>
              <a:off x="5029200" y="1295400"/>
              <a:ext cx="838200" cy="53340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1371600"/>
              <a:ext cx="428387" cy="507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7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9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34200" y="5334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VC list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68096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Advantages.</a:t>
            </a:r>
          </a:p>
          <a:p>
            <a:endParaRPr lang="en-US" dirty="0"/>
          </a:p>
          <a:p>
            <a:r>
              <a:rPr lang="en-US" dirty="0" smtClean="0"/>
              <a:t>One schedule can be used on different spectrometers and different spectral width.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schedule is stored for future reconstruction purpose.</a:t>
            </a:r>
          </a:p>
          <a:p>
            <a:endParaRPr lang="en-US" dirty="0"/>
          </a:p>
          <a:p>
            <a:r>
              <a:rPr lang="en-US" dirty="0" smtClean="0"/>
              <a:t>Ability to randomize.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Disadvantage</a:t>
            </a:r>
          </a:p>
          <a:p>
            <a:endParaRPr lang="en-US" dirty="0"/>
          </a:p>
          <a:p>
            <a:r>
              <a:rPr lang="en-US" dirty="0" smtClean="0"/>
              <a:t>Gives a TCU error for longer increments.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</a:p>
          <a:p>
            <a:endParaRPr lang="en-US" dirty="0"/>
          </a:p>
          <a:p>
            <a:r>
              <a:rPr lang="en-US" dirty="0"/>
              <a:t>92 d12 id0</a:t>
            </a:r>
            <a:br>
              <a:rPr lang="en-US" dirty="0"/>
            </a:br>
            <a:r>
              <a:rPr lang="en-US" dirty="0"/>
              <a:t>   </a:t>
            </a:r>
            <a:r>
              <a:rPr lang="en-US" dirty="0" smtClean="0"/>
              <a:t>lo </a:t>
            </a:r>
            <a:r>
              <a:rPr lang="en-US" dirty="0"/>
              <a:t>to 92 times c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" descr="Screen shot 2012-06-09 at 1.43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163"/>
            <a:ext cx="91440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21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9012629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Various types of coding strategies used in the Wagner lab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C4BD97"/>
                </a:solidFill>
              </a:rPr>
              <a:t>Pre-calculated Delays and Phases (using a </a:t>
            </a:r>
            <a:r>
              <a:rPr lang="en-US" sz="2400" i="1" dirty="0" err="1" smtClean="0">
                <a:solidFill>
                  <a:srgbClr val="C4BD97"/>
                </a:solidFill>
              </a:rPr>
              <a:t>vdlist</a:t>
            </a:r>
            <a:r>
              <a:rPr lang="en-US" sz="2400" dirty="0" smtClean="0">
                <a:solidFill>
                  <a:srgbClr val="C4BD97"/>
                </a:solidFill>
              </a:rPr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Stop Reset and Go (using a </a:t>
            </a:r>
            <a:r>
              <a:rPr lang="en-US" sz="2400" i="1" dirty="0" err="1" smtClean="0">
                <a:solidFill>
                  <a:schemeClr val="bg2">
                    <a:lumMod val="75000"/>
                  </a:schemeClr>
                </a:solidFill>
              </a:rPr>
              <a:t>vclist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</a:br>
            <a:endParaRPr lang="en-US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 smtClean="0"/>
              <a:t>Incremental delays and phases (using a </a:t>
            </a:r>
            <a:r>
              <a:rPr lang="en-US" sz="2400" i="1" dirty="0" err="1" smtClean="0"/>
              <a:t>vclist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295400"/>
            <a:ext cx="838200" cy="44958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1447800"/>
            <a:ext cx="68050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1 ,1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1, 2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1, 4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1, 7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1, 9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1, 11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2, 1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2, 2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2, 5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Sched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5000" y="2971800"/>
            <a:ext cx="1311692" cy="369332"/>
            <a:chOff x="2193508" y="2907268"/>
            <a:chExt cx="1311692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209800" y="3200400"/>
              <a:ext cx="12954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93508" y="2907268"/>
              <a:ext cx="115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sched4vc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52800" y="1066800"/>
            <a:ext cx="838200" cy="5334000"/>
            <a:chOff x="5029200" y="1295400"/>
            <a:chExt cx="838200" cy="5334000"/>
          </a:xfrm>
        </p:grpSpPr>
        <p:sp>
          <p:nvSpPr>
            <p:cNvPr id="10" name="Rectangle 9"/>
            <p:cNvSpPr/>
            <p:nvPr/>
          </p:nvSpPr>
          <p:spPr>
            <a:xfrm>
              <a:off x="5029200" y="1295400"/>
              <a:ext cx="838200" cy="53340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1371600"/>
              <a:ext cx="313044" cy="4524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3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3</a:t>
              </a:r>
              <a:endParaRPr lang="en-US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52800" y="6096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VC list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210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"/>
            <a:ext cx="4195429" cy="6986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;</a:t>
            </a:r>
            <a:r>
              <a:rPr lang="en-US" sz="1000" dirty="0"/>
              <a:t>hsqcf3gpph19</a:t>
            </a:r>
            <a:br>
              <a:rPr lang="en-US" sz="1000" dirty="0"/>
            </a:br>
            <a:r>
              <a:rPr lang="en-US" sz="1000" dirty="0"/>
              <a:t>;</a:t>
            </a:r>
            <a:r>
              <a:rPr lang="en-US" sz="1000" dirty="0" err="1"/>
              <a:t>avance</a:t>
            </a:r>
            <a:r>
              <a:rPr lang="en-US" sz="1000" dirty="0"/>
              <a:t>-version (02/05/31)</a:t>
            </a:r>
            <a:br>
              <a:rPr lang="en-US" sz="1000" dirty="0"/>
            </a:br>
            <a:r>
              <a:rPr lang="en-US" sz="1000" dirty="0"/>
              <a:t>;HSQC</a:t>
            </a:r>
            <a:br>
              <a:rPr lang="en-US" sz="1000" dirty="0"/>
            </a:br>
            <a:r>
              <a:rPr lang="en-US" sz="1000" dirty="0"/>
              <a:t>;2D H-1/X correlation via double inept transfer</a:t>
            </a:r>
            <a:br>
              <a:rPr lang="en-US" sz="1000" dirty="0"/>
            </a:br>
            <a:r>
              <a:rPr lang="en-US" sz="1000" dirty="0"/>
              <a:t>;phase sensitive</a:t>
            </a:r>
            <a:br>
              <a:rPr lang="en-US" sz="1000" dirty="0"/>
            </a:br>
            <a:r>
              <a:rPr lang="en-US" sz="1000" dirty="0"/>
              <a:t>;with decoupling during acquisition</a:t>
            </a:r>
            <a:br>
              <a:rPr lang="en-US" sz="1000" dirty="0"/>
            </a:br>
            <a:r>
              <a:rPr lang="en-US" sz="1000" dirty="0"/>
              <a:t>;using f3 - channel</a:t>
            </a:r>
            <a:br>
              <a:rPr lang="en-US" sz="1000" dirty="0"/>
            </a:br>
            <a:r>
              <a:rPr lang="en-US" sz="1000" dirty="0"/>
              <a:t>;water suppression using 3-9-19 pulse sequence with gradients</a:t>
            </a:r>
            <a:br>
              <a:rPr lang="en-US" sz="1000" dirty="0"/>
            </a:br>
            <a:r>
              <a:rPr lang="en-US" sz="1000" dirty="0"/>
              <a:t>;</a:t>
            </a:r>
            <a:br>
              <a:rPr lang="en-US" sz="1000" dirty="0"/>
            </a:br>
            <a:r>
              <a:rPr lang="en-US" sz="1000" dirty="0"/>
              <a:t>;G. </a:t>
            </a:r>
            <a:r>
              <a:rPr lang="en-US" sz="1000" dirty="0" err="1"/>
              <a:t>Bodenhausen</a:t>
            </a:r>
            <a:r>
              <a:rPr lang="en-US" sz="1000" dirty="0"/>
              <a:t> &amp; D.J. Ruben, Chem. Phys. </a:t>
            </a:r>
            <a:r>
              <a:rPr lang="en-US" sz="1000" dirty="0" err="1"/>
              <a:t>Lett</a:t>
            </a:r>
            <a:r>
              <a:rPr lang="en-US" sz="1000" dirty="0"/>
              <a:t>. 69, 185 (1980)</a:t>
            </a:r>
            <a:br>
              <a:rPr lang="en-US" sz="1000" dirty="0"/>
            </a:br>
            <a:r>
              <a:rPr lang="en-US" sz="1000" dirty="0"/>
              <a:t>;M. </a:t>
            </a:r>
            <a:r>
              <a:rPr lang="en-US" sz="1000" dirty="0" err="1"/>
              <a:t>Piotto</a:t>
            </a:r>
            <a:r>
              <a:rPr lang="en-US" sz="1000" dirty="0"/>
              <a:t>, V. </a:t>
            </a:r>
            <a:r>
              <a:rPr lang="en-US" sz="1000" dirty="0" err="1"/>
              <a:t>Saudek</a:t>
            </a:r>
            <a:r>
              <a:rPr lang="en-US" sz="1000" dirty="0"/>
              <a:t> &amp; V. </a:t>
            </a:r>
            <a:r>
              <a:rPr lang="en-US" sz="1000" dirty="0" err="1"/>
              <a:t>Sklenar</a:t>
            </a:r>
            <a:r>
              <a:rPr lang="en-US" sz="1000" dirty="0"/>
              <a:t>, J. </a:t>
            </a:r>
            <a:r>
              <a:rPr lang="en-US" sz="1000" dirty="0" err="1"/>
              <a:t>Biomol</a:t>
            </a:r>
            <a:r>
              <a:rPr lang="en-US" sz="1000" dirty="0"/>
              <a:t>. NMR 2, 661 - 666 (1992)</a:t>
            </a:r>
            <a:br>
              <a:rPr lang="en-US" sz="1000" dirty="0"/>
            </a:br>
            <a:r>
              <a:rPr lang="en-US" sz="1000" dirty="0"/>
              <a:t>;V. </a:t>
            </a:r>
            <a:r>
              <a:rPr lang="en-US" sz="1000" dirty="0" err="1"/>
              <a:t>Sklenar</a:t>
            </a:r>
            <a:r>
              <a:rPr lang="en-US" sz="1000" dirty="0"/>
              <a:t>, M. </a:t>
            </a:r>
            <a:r>
              <a:rPr lang="en-US" sz="1000" dirty="0" err="1"/>
              <a:t>Piotto</a:t>
            </a:r>
            <a:r>
              <a:rPr lang="en-US" sz="1000" dirty="0"/>
              <a:t>, R. </a:t>
            </a:r>
            <a:r>
              <a:rPr lang="en-US" sz="1000" dirty="0" err="1"/>
              <a:t>Leppik</a:t>
            </a:r>
            <a:r>
              <a:rPr lang="en-US" sz="1000" dirty="0"/>
              <a:t> &amp; V. </a:t>
            </a:r>
            <a:r>
              <a:rPr lang="en-US" sz="1000" dirty="0" err="1"/>
              <a:t>Saudek</a:t>
            </a:r>
            <a:r>
              <a:rPr lang="en-US" sz="1000" dirty="0"/>
              <a:t>, J. </a:t>
            </a:r>
            <a:r>
              <a:rPr lang="en-US" sz="1000" dirty="0" err="1"/>
              <a:t>Magn</a:t>
            </a:r>
            <a:r>
              <a:rPr lang="en-US" sz="1000" dirty="0"/>
              <a:t>. </a:t>
            </a:r>
            <a:r>
              <a:rPr lang="en-US" sz="1000" dirty="0" err="1"/>
              <a:t>Reson</a:t>
            </a:r>
            <a:r>
              <a:rPr lang="en-US" sz="1000" dirty="0"/>
              <a:t>.,</a:t>
            </a:r>
            <a:br>
              <a:rPr lang="en-US" sz="1000" dirty="0"/>
            </a:br>
            <a:r>
              <a:rPr lang="en-US" sz="1000" dirty="0"/>
              <a:t>;   Series A 102, 241 -245 (1993)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#include &lt;</a:t>
            </a:r>
            <a:r>
              <a:rPr lang="en-US" sz="1000" dirty="0" err="1"/>
              <a:t>Avance.incl</a:t>
            </a:r>
            <a:r>
              <a:rPr lang="en-US" sz="1000" dirty="0"/>
              <a:t>&gt;</a:t>
            </a:r>
            <a:br>
              <a:rPr lang="en-US" sz="1000" dirty="0"/>
            </a:br>
            <a:r>
              <a:rPr lang="en-US" sz="1000" dirty="0"/>
              <a:t>#include &lt;</a:t>
            </a:r>
            <a:r>
              <a:rPr lang="en-US" sz="1000" dirty="0" err="1"/>
              <a:t>Grad.incl</a:t>
            </a:r>
            <a:r>
              <a:rPr lang="en-US" sz="1000" dirty="0"/>
              <a:t>&gt;</a:t>
            </a:r>
            <a:br>
              <a:rPr lang="en-US" sz="1000" dirty="0"/>
            </a:br>
            <a:r>
              <a:rPr lang="en-US" sz="1000" dirty="0"/>
              <a:t>#include &lt;</a:t>
            </a:r>
            <a:r>
              <a:rPr lang="en-US" sz="1000" dirty="0" err="1"/>
              <a:t>Delay.incl</a:t>
            </a:r>
            <a:r>
              <a:rPr lang="en-US" sz="1000" dirty="0"/>
              <a:t>&gt;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"p2=p1*2"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"p22=p21*2"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"d0=3u"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"d11=30m"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"d12=20u"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"d13=4u"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"d26=1s/(cnst4*4)"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"l10=td1"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"DELTA=d19-p22/2"</a:t>
            </a:r>
            <a:br>
              <a:rPr lang="en-US" sz="1000" dirty="0"/>
            </a:br>
            <a:r>
              <a:rPr lang="en-US" sz="1000" dirty="0"/>
              <a:t>"DELTA1=d26-p16-d16-p27*2.385-d19*5"</a:t>
            </a:r>
            <a:br>
              <a:rPr lang="en-US" sz="1000" dirty="0"/>
            </a:br>
            <a:r>
              <a:rPr lang="en-US" sz="1000" dirty="0"/>
              <a:t>"DELTA2=d26-p16-d16-p27*2.154-p0*0.231-d19*5-8u"</a:t>
            </a:r>
            <a:br>
              <a:rPr lang="en-US" sz="1000" dirty="0"/>
            </a:br>
            <a:r>
              <a:rPr lang="en-US" sz="1000" dirty="0"/>
              <a:t>"DELTA3=d0*2+larger(p2,p8</a:t>
            </a:r>
            <a:r>
              <a:rPr lang="en-US" sz="1000" dirty="0" smtClean="0"/>
              <a:t>)”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1 </a:t>
            </a:r>
            <a:r>
              <a:rPr lang="en-US" sz="1000" dirty="0" err="1"/>
              <a:t>ze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  d11 pl16:f3</a:t>
            </a:r>
            <a:br>
              <a:rPr lang="en-US" sz="1000" dirty="0"/>
            </a:br>
            <a:r>
              <a:rPr lang="en-US" sz="1000" dirty="0"/>
              <a:t>2 d1 do:f3</a:t>
            </a:r>
            <a:br>
              <a:rPr lang="en-US" sz="1000" dirty="0"/>
            </a:br>
            <a:r>
              <a:rPr lang="en-US" sz="1000" dirty="0"/>
              <a:t>3 d12 pl1:f1</a:t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76200"/>
            <a:ext cx="2180592" cy="7263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 </a:t>
            </a:r>
            <a:r>
              <a:rPr lang="en-US" sz="1000" dirty="0"/>
              <a:t>(p1 ph1)</a:t>
            </a:r>
            <a:br>
              <a:rPr lang="en-US" sz="1000" dirty="0"/>
            </a:br>
            <a:r>
              <a:rPr lang="en-US" sz="1000" dirty="0"/>
              <a:t>  d26 pl3:f3</a:t>
            </a:r>
            <a:br>
              <a:rPr lang="en-US" sz="1000" dirty="0"/>
            </a:br>
            <a:r>
              <a:rPr lang="en-US" sz="1000" dirty="0"/>
              <a:t>  (center (p2 ph1) (p22 ph6):f3 )</a:t>
            </a:r>
            <a:br>
              <a:rPr lang="en-US" sz="1000" dirty="0"/>
            </a:br>
            <a:r>
              <a:rPr lang="en-US" sz="1000" dirty="0"/>
              <a:t>  d26 UNBLKGRAD</a:t>
            </a:r>
            <a:br>
              <a:rPr lang="en-US" sz="1000" dirty="0"/>
            </a:br>
            <a:r>
              <a:rPr lang="en-US" sz="1000" dirty="0"/>
              <a:t>  (p28 ph1)</a:t>
            </a:r>
            <a:br>
              <a:rPr lang="en-US" sz="1000" dirty="0"/>
            </a:br>
            <a:r>
              <a:rPr lang="en-US" sz="1000" dirty="0"/>
              <a:t>  d13</a:t>
            </a:r>
            <a:br>
              <a:rPr lang="en-US" sz="1000" dirty="0"/>
            </a:br>
            <a:r>
              <a:rPr lang="en-US" sz="1000" dirty="0"/>
              <a:t>  (p1 ph2)</a:t>
            </a:r>
            <a:br>
              <a:rPr lang="en-US" sz="1000" dirty="0"/>
            </a:br>
            <a:r>
              <a:rPr lang="en-US" sz="1000" dirty="0"/>
              <a:t>  3u</a:t>
            </a:r>
            <a:br>
              <a:rPr lang="en-US" sz="1000" dirty="0"/>
            </a:br>
            <a:r>
              <a:rPr lang="en-US" sz="1000" dirty="0"/>
              <a:t>p16:gp1</a:t>
            </a:r>
          </a:p>
          <a:p>
            <a:r>
              <a:rPr lang="en-US" sz="1000" dirty="0"/>
              <a:t>  d16 pl0:f2</a:t>
            </a:r>
          </a:p>
          <a:p>
            <a:r>
              <a:rPr lang="en-US" sz="1000" dirty="0"/>
              <a:t>  (p21 ph3):f3</a:t>
            </a:r>
          </a:p>
          <a:p>
            <a:r>
              <a:rPr lang="en-US" sz="1000" dirty="0"/>
              <a:t>  d0</a:t>
            </a:r>
          </a:p>
          <a:p>
            <a:r>
              <a:rPr lang="en-US" sz="1000" dirty="0"/>
              <a:t> (center (p2 ph5) (p8:sp13 ph1):f2 ) </a:t>
            </a:r>
          </a:p>
          <a:p>
            <a:r>
              <a:rPr lang="en-US" sz="1000" dirty="0"/>
              <a:t>  d0</a:t>
            </a:r>
          </a:p>
          <a:p>
            <a:r>
              <a:rPr lang="en-US" sz="1000" dirty="0"/>
              <a:t>  (p22 ph4):f3</a:t>
            </a:r>
          </a:p>
          <a:p>
            <a:r>
              <a:rPr lang="en-US" sz="1000" dirty="0"/>
              <a:t>  DELTA3</a:t>
            </a:r>
          </a:p>
          <a:p>
            <a:r>
              <a:rPr lang="en-US" sz="1000" dirty="0"/>
              <a:t>  (p21 ph4):f3</a:t>
            </a:r>
          </a:p>
          <a:p>
            <a:r>
              <a:rPr lang="en-US" sz="1000" dirty="0"/>
              <a:t>  3u</a:t>
            </a:r>
          </a:p>
          <a:p>
            <a:r>
              <a:rPr lang="en-US" sz="1000" dirty="0"/>
              <a:t>  p16:gp2</a:t>
            </a:r>
          </a:p>
          <a:p>
            <a:r>
              <a:rPr lang="en-US" sz="1000" dirty="0"/>
              <a:t>  d16</a:t>
            </a:r>
          </a:p>
          <a:p>
            <a:r>
              <a:rPr lang="en-US" sz="1000" dirty="0"/>
              <a:t>  (p1 ph1)</a:t>
            </a:r>
          </a:p>
          <a:p>
            <a:r>
              <a:rPr lang="en-US" sz="1000" dirty="0"/>
              <a:t>  DELTA1</a:t>
            </a:r>
          </a:p>
          <a:p>
            <a:r>
              <a:rPr lang="en-US" sz="1000" dirty="0"/>
              <a:t>  p16:gp3</a:t>
            </a:r>
          </a:p>
          <a:p>
            <a:r>
              <a:rPr lang="en-US" sz="1000" dirty="0"/>
              <a:t>  d16 pl18:f1</a:t>
            </a:r>
          </a:p>
          <a:p>
            <a:r>
              <a:rPr lang="en-US" sz="1000" dirty="0"/>
              <a:t>  p27*0.231 ph7</a:t>
            </a:r>
          </a:p>
          <a:p>
            <a:r>
              <a:rPr lang="en-US" sz="1000" dirty="0"/>
              <a:t>  d19*2</a:t>
            </a:r>
          </a:p>
          <a:p>
            <a:r>
              <a:rPr lang="en-US" sz="1000" dirty="0"/>
              <a:t>  p27*0.692 ph7</a:t>
            </a:r>
          </a:p>
          <a:p>
            <a:r>
              <a:rPr lang="en-US" sz="1000" dirty="0"/>
              <a:t>  d19*2</a:t>
            </a:r>
          </a:p>
          <a:p>
            <a:r>
              <a:rPr lang="en-US" sz="1000" dirty="0"/>
              <a:t>  p27*1.462 ph7</a:t>
            </a:r>
          </a:p>
          <a:p>
            <a:r>
              <a:rPr lang="en-US" sz="1000" dirty="0"/>
              <a:t>  DELTA</a:t>
            </a:r>
          </a:p>
          <a:p>
            <a:r>
              <a:rPr lang="en-US" sz="1000" dirty="0"/>
              <a:t>  (p22 ph1):f3</a:t>
            </a:r>
          </a:p>
          <a:p>
            <a:r>
              <a:rPr lang="en-US" sz="1000" dirty="0"/>
              <a:t>  DELTA</a:t>
            </a:r>
          </a:p>
          <a:p>
            <a:r>
              <a:rPr lang="en-US" sz="1000" dirty="0"/>
              <a:t>  p27*1.462 ph8</a:t>
            </a:r>
          </a:p>
          <a:p>
            <a:r>
              <a:rPr lang="en-US" sz="1000" dirty="0"/>
              <a:t>  d19*2</a:t>
            </a:r>
          </a:p>
          <a:p>
            <a:r>
              <a:rPr lang="en-US" sz="1000" dirty="0"/>
              <a:t>  p27*0.692 ph8</a:t>
            </a:r>
          </a:p>
          <a:p>
            <a:r>
              <a:rPr lang="en-US" sz="1000" dirty="0"/>
              <a:t>  d19*2</a:t>
            </a:r>
          </a:p>
          <a:p>
            <a:r>
              <a:rPr lang="en-US" sz="1000" dirty="0"/>
              <a:t>  p0*0.231 ph8</a:t>
            </a:r>
          </a:p>
          <a:p>
            <a:r>
              <a:rPr lang="en-US" sz="1000" dirty="0"/>
              <a:t>  4u</a:t>
            </a:r>
          </a:p>
          <a:p>
            <a:r>
              <a:rPr lang="en-US" sz="1000" dirty="0"/>
              <a:t>  p16:gp3</a:t>
            </a:r>
          </a:p>
          <a:p>
            <a:r>
              <a:rPr lang="en-US" sz="1000" dirty="0"/>
              <a:t>  d16</a:t>
            </a:r>
          </a:p>
          <a:p>
            <a:r>
              <a:rPr lang="en-US" sz="1000" dirty="0"/>
              <a:t>  4u BLKGRAD</a:t>
            </a:r>
          </a:p>
          <a:p>
            <a:r>
              <a:rPr lang="en-US" sz="1000" dirty="0"/>
              <a:t>  DELTA2 pl16:f3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0"/>
            <a:ext cx="76200" cy="68580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7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"/>
            <a:ext cx="4105761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;**********************************Non-Linear Starts here*************</a:t>
            </a:r>
          </a:p>
          <a:p>
            <a:r>
              <a:rPr lang="en-US" sz="1000" dirty="0"/>
              <a:t>  if (l20 == 3)</a:t>
            </a:r>
          </a:p>
          <a:p>
            <a:r>
              <a:rPr lang="en-US" sz="1000" dirty="0"/>
              <a:t>  {</a:t>
            </a:r>
          </a:p>
          <a:p>
            <a:endParaRPr lang="en-US" sz="1000" dirty="0"/>
          </a:p>
          <a:p>
            <a:r>
              <a:rPr lang="en-US" sz="1000" dirty="0"/>
              <a:t>  go=2 ph31 cpd3:f3</a:t>
            </a:r>
          </a:p>
          <a:p>
            <a:r>
              <a:rPr lang="en-US" sz="1000" dirty="0"/>
              <a:t>  d11 do:f3  </a:t>
            </a:r>
            <a:r>
              <a:rPr lang="en-US" sz="1000" dirty="0" err="1"/>
              <a:t>wr</a:t>
            </a:r>
            <a:r>
              <a:rPr lang="en-US" sz="1000" dirty="0"/>
              <a:t> #0 if #0 </a:t>
            </a:r>
            <a:r>
              <a:rPr lang="en-US" sz="1000" dirty="0" err="1"/>
              <a:t>zd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  d12 rp3</a:t>
            </a:r>
          </a:p>
          <a:p>
            <a:r>
              <a:rPr lang="en-US" sz="1000" dirty="0"/>
              <a:t>  d12 rp6</a:t>
            </a:r>
          </a:p>
          <a:p>
            <a:r>
              <a:rPr lang="en-US" sz="1000" dirty="0"/>
              <a:t>  d12 rp31</a:t>
            </a:r>
          </a:p>
          <a:p>
            <a:endParaRPr lang="en-US" sz="1000" dirty="0"/>
          </a:p>
          <a:p>
            <a:r>
              <a:rPr lang="en-US" sz="1000" dirty="0"/>
              <a:t>  91 d12 ip3</a:t>
            </a:r>
          </a:p>
          <a:p>
            <a:r>
              <a:rPr lang="en-US" sz="1000" dirty="0"/>
              <a:t>     d12 ip6</a:t>
            </a:r>
          </a:p>
          <a:p>
            <a:r>
              <a:rPr lang="en-US" sz="1000" dirty="0"/>
              <a:t>     lo to 91 times c</a:t>
            </a:r>
          </a:p>
          <a:p>
            <a:r>
              <a:rPr lang="en-US" sz="1000" dirty="0"/>
              <a:t>     d12 </a:t>
            </a:r>
            <a:r>
              <a:rPr lang="en-US" sz="1000" dirty="0" err="1"/>
              <a:t>ivc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  92 d12 id0</a:t>
            </a:r>
          </a:p>
          <a:p>
            <a:r>
              <a:rPr lang="en-US" sz="1000" dirty="0"/>
              <a:t>    d12 ip3*2</a:t>
            </a:r>
          </a:p>
          <a:p>
            <a:r>
              <a:rPr lang="en-US" sz="1000" dirty="0"/>
              <a:t>   d12 ip6*2</a:t>
            </a:r>
          </a:p>
          <a:p>
            <a:r>
              <a:rPr lang="en-US" sz="1000" dirty="0"/>
              <a:t>   d12 ip31*2</a:t>
            </a:r>
          </a:p>
          <a:p>
            <a:r>
              <a:rPr lang="en-US" sz="1000" dirty="0"/>
              <a:t>     lo to 92 times </a:t>
            </a:r>
            <a:r>
              <a:rPr lang="en-US" sz="1000" dirty="0" smtClean="0"/>
              <a:t>c</a:t>
            </a:r>
          </a:p>
          <a:p>
            <a:r>
              <a:rPr lang="en-US" sz="1000" dirty="0"/>
              <a:t> d12 </a:t>
            </a:r>
            <a:r>
              <a:rPr lang="en-US" sz="1000" dirty="0" err="1"/>
              <a:t>ivc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     lo to 2 times l10</a:t>
            </a:r>
          </a:p>
          <a:p>
            <a:r>
              <a:rPr lang="en-US" sz="1000" dirty="0"/>
              <a:t>  }</a:t>
            </a:r>
          </a:p>
          <a:p>
            <a:r>
              <a:rPr lang="en-US" sz="1000" dirty="0"/>
              <a:t>;***************************************Non-Linear ends here**************</a:t>
            </a:r>
          </a:p>
          <a:p>
            <a:r>
              <a:rPr lang="en-US" sz="1000" dirty="0"/>
              <a:t>  else</a:t>
            </a:r>
          </a:p>
          <a:p>
            <a:endParaRPr lang="en-US" sz="1000" dirty="0"/>
          </a:p>
          <a:p>
            <a:r>
              <a:rPr lang="en-US" sz="1000" dirty="0"/>
              <a:t>  {</a:t>
            </a:r>
          </a:p>
          <a:p>
            <a:r>
              <a:rPr lang="en-US" sz="1000" dirty="0"/>
              <a:t>  go=2 ph31 cpd3:f3</a:t>
            </a:r>
          </a:p>
          <a:p>
            <a:r>
              <a:rPr lang="en-US" sz="1000" dirty="0"/>
              <a:t>  d1 do:f3 mc #0 to 2 F1PH(ip3 &amp; ip6, id0)</a:t>
            </a:r>
          </a:p>
          <a:p>
            <a:r>
              <a:rPr lang="en-US" sz="1000" dirty="0"/>
              <a:t>  }</a:t>
            </a:r>
          </a:p>
          <a:p>
            <a:endParaRPr lang="en-US" sz="1000" dirty="0"/>
          </a:p>
          <a:p>
            <a:r>
              <a:rPr lang="en-US" sz="1000" dirty="0" smtClean="0"/>
              <a:t>Exit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ph1=0</a:t>
            </a:r>
          </a:p>
          <a:p>
            <a:r>
              <a:rPr lang="en-US" sz="1000" dirty="0"/>
              <a:t>ph2=1</a:t>
            </a:r>
          </a:p>
          <a:p>
            <a:r>
              <a:rPr lang="en-US" sz="1000" dirty="0"/>
              <a:t>ph3=0 2</a:t>
            </a:r>
          </a:p>
          <a:p>
            <a:r>
              <a:rPr lang="en-US" sz="1000" dirty="0"/>
              <a:t>ph4=0 0 0 0 2 2 2 2</a:t>
            </a:r>
          </a:p>
          <a:p>
            <a:r>
              <a:rPr lang="en-US" sz="1000" dirty="0"/>
              <a:t>ph5=0 0 2 2</a:t>
            </a:r>
          </a:p>
          <a:p>
            <a:r>
              <a:rPr lang="en-US" sz="1000" dirty="0"/>
              <a:t>ph6=0</a:t>
            </a:r>
          </a:p>
          <a:p>
            <a:r>
              <a:rPr lang="en-US" sz="1000" dirty="0"/>
              <a:t>ph7=0</a:t>
            </a:r>
          </a:p>
          <a:p>
            <a:r>
              <a:rPr lang="en-US" sz="1000" dirty="0"/>
              <a:t>ph8=2</a:t>
            </a:r>
          </a:p>
          <a:p>
            <a:r>
              <a:rPr lang="en-US" sz="1000" dirty="0"/>
              <a:t>ph31=0 2 0 2 2 0 2 0</a:t>
            </a:r>
          </a:p>
          <a:p>
            <a:endParaRPr lang="en-US" sz="1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0"/>
            <a:ext cx="76200" cy="68580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00" y="381000"/>
            <a:ext cx="441422" cy="6463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/>
              <a:t>6</a:t>
            </a:r>
          </a:p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/>
              <a:t>5</a:t>
            </a:r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r>
              <a:rPr lang="en-US" dirty="0"/>
              <a:t>6</a:t>
            </a:r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r>
              <a:rPr lang="en-US" dirty="0"/>
              <a:t>6</a:t>
            </a:r>
          </a:p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/>
              <a:t>7</a:t>
            </a:r>
          </a:p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 smtClean="0"/>
              <a:t>5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 smtClean="0"/>
              <a:t>3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r>
              <a:rPr lang="en-US" dirty="0"/>
              <a:t>9</a:t>
            </a:r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/>
              <a:t>2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r>
              <a:rPr lang="en-US" dirty="0"/>
              <a:t>10</a:t>
            </a:r>
          </a:p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/>
              <a:t>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3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6979444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Advantages.</a:t>
            </a:r>
          </a:p>
          <a:p>
            <a:endParaRPr lang="en-US" sz="2000" dirty="0" smtClean="0"/>
          </a:p>
          <a:p>
            <a:r>
              <a:rPr lang="en-US" sz="2000" dirty="0" smtClean="0"/>
              <a:t>Same schedule can be used on different spectrometers and </a:t>
            </a:r>
            <a:br>
              <a:rPr lang="en-US" sz="2000" dirty="0" smtClean="0"/>
            </a:br>
            <a:r>
              <a:rPr lang="en-US" sz="2000" dirty="0" smtClean="0"/>
              <a:t>different spectral widths.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The schedule is stored for future reconstruction purpose.</a:t>
            </a:r>
          </a:p>
          <a:p>
            <a:endParaRPr lang="en-US" sz="2000" dirty="0"/>
          </a:p>
          <a:p>
            <a:r>
              <a:rPr lang="en-US" sz="2000" dirty="0" smtClean="0"/>
              <a:t>No TCU error for large increments.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Disadvantages</a:t>
            </a:r>
          </a:p>
          <a:p>
            <a:endParaRPr lang="en-US" sz="2000" dirty="0"/>
          </a:p>
          <a:p>
            <a:r>
              <a:rPr lang="en-US" sz="2000" dirty="0" smtClean="0"/>
              <a:t>Cannot randomize/scramble the data collection.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02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An Elegant Way of Coding.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Works only on Topspin 2 and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3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35528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prosol relations=&lt;triple&gt;</a:t>
            </a: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#include &lt;Avance.incl&gt;</a:t>
            </a:r>
          </a:p>
          <a:p>
            <a:r>
              <a:rPr lang="en-US" sz="1400">
                <a:latin typeface="Arial" charset="0"/>
              </a:rPr>
              <a:t>#include &lt;Grad.incl&gt;</a:t>
            </a:r>
          </a:p>
          <a:p>
            <a:r>
              <a:rPr lang="en-US" sz="1400">
                <a:latin typeface="Arial" charset="0"/>
              </a:rPr>
              <a:t>#include &lt;Delay.incl&gt;</a:t>
            </a: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define list&lt;loopcounter&gt; t1list=&lt;$VCLIST&gt;</a:t>
            </a:r>
          </a:p>
          <a:p>
            <a:r>
              <a:rPr lang="en-US" sz="1400">
                <a:latin typeface="Arial" charset="0"/>
              </a:rPr>
              <a:t>define list&lt;loopcounter&gt; t2list=&lt;$VPLIST&gt;</a:t>
            </a:r>
          </a:p>
          <a:p>
            <a:endParaRPr lang="en-US" sz="1400">
              <a:latin typeface="Arial" charset="0"/>
            </a:endParaRP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 20u</a:t>
            </a:r>
          </a:p>
          <a:p>
            <a:r>
              <a:rPr lang="en-US" sz="1400">
                <a:latin typeface="Arial" charset="0"/>
              </a:rPr>
              <a:t>  "cnst29=(t1list%2)*180"</a:t>
            </a:r>
          </a:p>
          <a:p>
            <a:r>
              <a:rPr lang="en-US" sz="1400">
                <a:latin typeface="Arial" charset="0"/>
              </a:rPr>
              <a:t>  20u</a:t>
            </a:r>
          </a:p>
          <a:p>
            <a:r>
              <a:rPr lang="en-US" sz="1400">
                <a:latin typeface="Arial" charset="0"/>
              </a:rPr>
              <a:t>  "cnst30=(t2list%2)*180"</a:t>
            </a:r>
          </a:p>
          <a:p>
            <a:r>
              <a:rPr lang="en-US" sz="1400">
                <a:latin typeface="Arial" charset="0"/>
              </a:rPr>
              <a:t>  20u</a:t>
            </a:r>
          </a:p>
          <a:p>
            <a:r>
              <a:rPr lang="en-US" sz="1400">
                <a:latin typeface="Arial" charset="0"/>
              </a:rPr>
              <a:t>  "cnst31=cnst29+cnst30"</a:t>
            </a: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  3m ip4+cnst29</a:t>
            </a:r>
          </a:p>
          <a:p>
            <a:r>
              <a:rPr lang="en-US" sz="1400">
                <a:latin typeface="Arial" charset="0"/>
              </a:rPr>
              <a:t>  3m ip5+cnst30</a:t>
            </a:r>
          </a:p>
          <a:p>
            <a:r>
              <a:rPr lang="en-US" sz="1400">
                <a:latin typeface="Arial" charset="0"/>
              </a:rPr>
              <a:t>  3m ip31+cnst31</a:t>
            </a:r>
          </a:p>
          <a:p>
            <a:endParaRPr lang="en-US" sz="1400">
              <a:latin typeface="Arial" charset="0"/>
            </a:endParaRPr>
          </a:p>
          <a:p>
            <a:endParaRPr lang="en-US" sz="1400">
              <a:latin typeface="Arial" charset="0"/>
            </a:endParaRPr>
          </a:p>
          <a:p>
            <a:endParaRPr lang="en-US" sz="1400">
              <a:latin typeface="Arial" charset="0"/>
            </a:endParaRPr>
          </a:p>
          <a:p>
            <a:endParaRPr lang="en-US" sz="1400">
              <a:latin typeface="Arial" charset="0"/>
            </a:endParaRPr>
          </a:p>
        </p:txBody>
      </p:sp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457200" y="4724400"/>
            <a:ext cx="21447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20u</a:t>
            </a:r>
          </a:p>
          <a:p>
            <a:r>
              <a:rPr lang="en-US" sz="1400">
                <a:latin typeface="Arial" charset="0"/>
              </a:rPr>
              <a:t>  "d0=in0*t1list+3u"</a:t>
            </a:r>
          </a:p>
          <a:p>
            <a:r>
              <a:rPr lang="en-US" sz="1400">
                <a:latin typeface="Arial" charset="0"/>
              </a:rPr>
              <a:t>  20u</a:t>
            </a:r>
          </a:p>
          <a:p>
            <a:r>
              <a:rPr lang="en-US" sz="1400">
                <a:latin typeface="Arial" charset="0"/>
              </a:rPr>
              <a:t>  "d10=TAU1+in10*t2list"</a:t>
            </a:r>
          </a:p>
          <a:p>
            <a:r>
              <a:rPr lang="en-US" sz="1400">
                <a:latin typeface="Arial" charset="0"/>
              </a:rPr>
              <a:t>  20u</a:t>
            </a:r>
          </a:p>
          <a:p>
            <a:r>
              <a:rPr lang="en-US" sz="1400">
                <a:latin typeface="Arial" charset="0"/>
              </a:rPr>
              <a:t>  "d29=TAU2+in10*t2list"</a:t>
            </a:r>
          </a:p>
          <a:p>
            <a:r>
              <a:rPr lang="en-US" sz="1400">
                <a:latin typeface="Arial" charset="0"/>
              </a:rPr>
              <a:t>  20u</a:t>
            </a:r>
          </a:p>
          <a:p>
            <a:r>
              <a:rPr lang="en-US" sz="1400">
                <a:latin typeface="Arial" charset="0"/>
              </a:rPr>
              <a:t>  "d30=TAU1-in10*t2list"</a:t>
            </a:r>
          </a:p>
        </p:txBody>
      </p: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4876800" y="152400"/>
            <a:ext cx="3857625" cy="726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1400">
                <a:latin typeface="Arial" charset="0"/>
              </a:rPr>
              <a:t>;  d11 do:f3 mc #0 to 2</a:t>
            </a:r>
          </a:p>
          <a:p>
            <a:r>
              <a:rPr lang="pl-PL" sz="1400">
                <a:latin typeface="Arial" charset="0"/>
              </a:rPr>
              <a:t>;     F1PH(rd10 &amp; rd29 &amp; rd30 &amp; rp5 &amp; ip4, id0)</a:t>
            </a:r>
          </a:p>
          <a:p>
            <a:r>
              <a:rPr lang="pl-PL" sz="1400">
                <a:latin typeface="Arial" charset="0"/>
              </a:rPr>
              <a:t>;     F2PH(dp5, id10 &amp; id29 &amp; dd30)</a:t>
            </a:r>
          </a:p>
          <a:p>
            <a:endParaRPr lang="pl-PL" sz="1400">
              <a:latin typeface="Arial" charset="0"/>
            </a:endParaRPr>
          </a:p>
          <a:p>
            <a:r>
              <a:rPr lang="pl-PL" sz="1400">
                <a:latin typeface="Arial" charset="0"/>
              </a:rPr>
              <a:t>  d11 do:f3 wr #0 if #0 zd</a:t>
            </a:r>
          </a:p>
          <a:p>
            <a:endParaRPr lang="pl-PL" sz="1400">
              <a:latin typeface="Arial" charset="0"/>
            </a:endParaRPr>
          </a:p>
          <a:p>
            <a:r>
              <a:rPr lang="pl-PL" sz="1400">
                <a:latin typeface="Arial" charset="0"/>
              </a:rPr>
              <a:t>  3m dp5</a:t>
            </a:r>
          </a:p>
          <a:p>
            <a:r>
              <a:rPr lang="pl-PL" sz="1400">
                <a:latin typeface="Arial" charset="0"/>
              </a:rPr>
              <a:t>  lo to 3 times 2</a:t>
            </a:r>
          </a:p>
          <a:p>
            <a:endParaRPr lang="pl-PL" sz="1400">
              <a:latin typeface="Arial" charset="0"/>
            </a:endParaRPr>
          </a:p>
          <a:p>
            <a:r>
              <a:rPr lang="pl-PL" sz="1400">
                <a:latin typeface="Arial" charset="0"/>
              </a:rPr>
              <a:t>  3m ip5*2</a:t>
            </a:r>
          </a:p>
          <a:p>
            <a:r>
              <a:rPr lang="pl-PL" sz="1400">
                <a:latin typeface="Arial" charset="0"/>
              </a:rPr>
              <a:t>  3m ip4</a:t>
            </a:r>
          </a:p>
          <a:p>
            <a:r>
              <a:rPr lang="pl-PL" sz="1400">
                <a:latin typeface="Arial" charset="0"/>
              </a:rPr>
              <a:t>  lo to 4 times 2</a:t>
            </a:r>
          </a:p>
          <a:p>
            <a:endParaRPr lang="pl-PL" sz="1400">
              <a:latin typeface="Arial" charset="0"/>
            </a:endParaRPr>
          </a:p>
          <a:p>
            <a:r>
              <a:rPr lang="pl-PL" sz="1400">
                <a:latin typeface="Arial" charset="0"/>
              </a:rPr>
              <a:t>  3m rp4</a:t>
            </a:r>
          </a:p>
          <a:p>
            <a:r>
              <a:rPr lang="pl-PL" sz="1400">
                <a:latin typeface="Arial" charset="0"/>
              </a:rPr>
              <a:t>  3m rp5</a:t>
            </a:r>
          </a:p>
          <a:p>
            <a:r>
              <a:rPr lang="pl-PL" sz="1400">
                <a:latin typeface="Arial" charset="0"/>
              </a:rPr>
              <a:t>  3m t1list.inc</a:t>
            </a:r>
          </a:p>
          <a:p>
            <a:r>
              <a:rPr lang="pl-PL" sz="1400">
                <a:latin typeface="Arial" charset="0"/>
              </a:rPr>
              <a:t>  3m t2list.inc</a:t>
            </a:r>
          </a:p>
          <a:p>
            <a:endParaRPr lang="pl-PL" sz="1400">
              <a:latin typeface="Arial" charset="0"/>
            </a:endParaRPr>
          </a:p>
          <a:p>
            <a:r>
              <a:rPr lang="pl-PL" sz="1400">
                <a:latin typeface="Arial" charset="0"/>
              </a:rPr>
              <a:t>  20u</a:t>
            </a:r>
          </a:p>
          <a:p>
            <a:r>
              <a:rPr lang="pl-PL" sz="1400">
                <a:latin typeface="Arial" charset="0"/>
              </a:rPr>
              <a:t>  "cnst29=(t1list%2)*180"</a:t>
            </a:r>
          </a:p>
          <a:p>
            <a:r>
              <a:rPr lang="pl-PL" sz="1400">
                <a:latin typeface="Arial" charset="0"/>
              </a:rPr>
              <a:t>  20u</a:t>
            </a:r>
          </a:p>
          <a:p>
            <a:r>
              <a:rPr lang="pl-PL" sz="1400">
                <a:latin typeface="Arial" charset="0"/>
              </a:rPr>
              <a:t>  "cnst30=(t2list%2)*180"</a:t>
            </a:r>
          </a:p>
          <a:p>
            <a:r>
              <a:rPr lang="pl-PL" sz="1400">
                <a:latin typeface="Arial" charset="0"/>
              </a:rPr>
              <a:t>  20u</a:t>
            </a:r>
          </a:p>
          <a:p>
            <a:r>
              <a:rPr lang="pl-PL" sz="1400">
                <a:latin typeface="Arial" charset="0"/>
              </a:rPr>
              <a:t>  "cnst31=cnst29+cnst30"</a:t>
            </a:r>
          </a:p>
          <a:p>
            <a:endParaRPr lang="pl-PL" sz="1400">
              <a:latin typeface="Arial" charset="0"/>
            </a:endParaRPr>
          </a:p>
          <a:p>
            <a:r>
              <a:rPr lang="pl-PL" sz="1400">
                <a:latin typeface="Arial" charset="0"/>
              </a:rPr>
              <a:t>  3m ip4+cnst29</a:t>
            </a:r>
          </a:p>
          <a:p>
            <a:r>
              <a:rPr lang="pl-PL" sz="1400">
                <a:latin typeface="Arial" charset="0"/>
              </a:rPr>
              <a:t>  3m ip5+cnst30</a:t>
            </a:r>
          </a:p>
          <a:p>
            <a:r>
              <a:rPr lang="pl-PL" sz="1400">
                <a:latin typeface="Arial" charset="0"/>
              </a:rPr>
              <a:t>  3m ip31+cnst31</a:t>
            </a:r>
          </a:p>
          <a:p>
            <a:endParaRPr lang="pl-PL" sz="1400">
              <a:latin typeface="Arial" charset="0"/>
            </a:endParaRPr>
          </a:p>
          <a:p>
            <a:r>
              <a:rPr lang="pl-PL" sz="1400">
                <a:latin typeface="Arial" charset="0"/>
              </a:rPr>
              <a:t>  lo to 5 times COUNTER</a:t>
            </a:r>
          </a:p>
          <a:p>
            <a:endParaRPr lang="pl-PL" sz="1400">
              <a:latin typeface="Arial" charset="0"/>
            </a:endParaRPr>
          </a:p>
          <a:p>
            <a:r>
              <a:rPr lang="pl-PL" sz="1400">
                <a:latin typeface="Arial" charset="0"/>
              </a:rPr>
              <a:t>exit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8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024" y="289921"/>
            <a:ext cx="3227404" cy="590930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#include &lt;</a:t>
            </a:r>
            <a:r>
              <a:rPr lang="en-US" sz="1400" dirty="0" err="1" smtClean="0"/>
              <a:t>Avance.incl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#include &lt;</a:t>
            </a:r>
            <a:r>
              <a:rPr lang="en-US" sz="1400" dirty="0" err="1" smtClean="0"/>
              <a:t>Grad.incl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#include &lt;</a:t>
            </a:r>
            <a:r>
              <a:rPr lang="en-US" sz="1400" dirty="0" err="1" smtClean="0"/>
              <a:t>Delay.incl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#include&lt;</a:t>
            </a:r>
            <a:r>
              <a:rPr lang="en-US" sz="1400" dirty="0" err="1" smtClean="0"/>
              <a:t>Sysconf_nmrc.incl</a:t>
            </a:r>
            <a:r>
              <a:rPr lang="en-US" sz="1400" dirty="0" smtClean="0"/>
              <a:t>&gt;</a:t>
            </a:r>
          </a:p>
          <a:p>
            <a:endParaRPr lang="en-US" sz="1400" dirty="0" smtClean="0"/>
          </a:p>
          <a:p>
            <a:r>
              <a:rPr lang="en-US" sz="1400" dirty="0" smtClean="0"/>
              <a:t>define list&lt;</a:t>
            </a:r>
            <a:r>
              <a:rPr lang="en-US" sz="1400" dirty="0" err="1" smtClean="0"/>
              <a:t>loopcounter</a:t>
            </a:r>
            <a:r>
              <a:rPr lang="en-US" sz="1400" dirty="0" smtClean="0"/>
              <a:t>&gt; t1list=&lt;$VCLIST&gt;</a:t>
            </a:r>
          </a:p>
          <a:p>
            <a:r>
              <a:rPr lang="en-US" sz="1400" dirty="0" smtClean="0"/>
              <a:t>define list&lt;</a:t>
            </a:r>
            <a:r>
              <a:rPr lang="en-US" sz="1400" dirty="0" err="1" smtClean="0"/>
              <a:t>loopcounter</a:t>
            </a:r>
            <a:r>
              <a:rPr lang="en-US" sz="1400" dirty="0" smtClean="0"/>
              <a:t>&gt; t2list=&lt;$VPLIST&gt;</a:t>
            </a:r>
          </a:p>
          <a:p>
            <a:r>
              <a:rPr lang="en-US" sz="1400" dirty="0" smtClean="0"/>
              <a:t>define </a:t>
            </a:r>
            <a:r>
              <a:rPr lang="en-US" sz="1400" dirty="0" err="1" smtClean="0"/>
              <a:t>loopcounter</a:t>
            </a:r>
            <a:r>
              <a:rPr lang="en-US" sz="1400" dirty="0" smtClean="0"/>
              <a:t> MAX15N</a:t>
            </a:r>
          </a:p>
          <a:p>
            <a:endParaRPr lang="en-US" sz="1400" dirty="0" smtClean="0"/>
          </a:p>
          <a:p>
            <a:r>
              <a:rPr lang="en-US" sz="1400" dirty="0" smtClean="0"/>
              <a:t>"p2=p1*2"</a:t>
            </a:r>
          </a:p>
          <a:p>
            <a:r>
              <a:rPr lang="en-US" sz="1400" dirty="0" smtClean="0"/>
              <a:t>"p22=p21*2"</a:t>
            </a:r>
          </a:p>
          <a:p>
            <a:r>
              <a:rPr lang="en-US" sz="1400" dirty="0" smtClean="0"/>
              <a:t>"p4=p3*2"</a:t>
            </a:r>
          </a:p>
          <a:p>
            <a:endParaRPr lang="en-US" sz="1400" dirty="0" smtClean="0"/>
          </a:p>
          <a:p>
            <a:r>
              <a:rPr lang="en-US" sz="1400" dirty="0" smtClean="0"/>
              <a:t>"d0=3u"</a:t>
            </a:r>
          </a:p>
          <a:p>
            <a:endParaRPr lang="en-US" sz="1400" dirty="0" smtClean="0"/>
          </a:p>
          <a:p>
            <a:r>
              <a:rPr lang="en-US" sz="1400" dirty="0" smtClean="0"/>
              <a:t>"d11=30m"</a:t>
            </a:r>
          </a:p>
          <a:p>
            <a:endParaRPr lang="en-US" sz="1400" dirty="0" smtClean="0"/>
          </a:p>
          <a:p>
            <a:r>
              <a:rPr lang="en-US" sz="1400" dirty="0" smtClean="0"/>
              <a:t>"d13=4u"</a:t>
            </a:r>
          </a:p>
          <a:p>
            <a:endParaRPr lang="en-US" sz="1400" dirty="0" smtClean="0"/>
          </a:p>
          <a:p>
            <a:r>
              <a:rPr lang="en-US" sz="1400" dirty="0" smtClean="0"/>
              <a:t>"d21=5.5m"</a:t>
            </a:r>
          </a:p>
          <a:p>
            <a:r>
              <a:rPr lang="en-US" sz="1400" dirty="0" smtClean="0"/>
              <a:t>"d23=12.4m"</a:t>
            </a:r>
          </a:p>
          <a:p>
            <a:r>
              <a:rPr lang="en-US" sz="1400" dirty="0" smtClean="0"/>
              <a:t>"d26=2.3m"</a:t>
            </a:r>
          </a:p>
          <a:p>
            <a:r>
              <a:rPr lang="en-US" sz="1400" dirty="0" smtClean="0"/>
              <a:t>"d28=3.6m"</a:t>
            </a:r>
          </a:p>
          <a:p>
            <a:endParaRPr lang="en-US" sz="1400" dirty="0" smtClean="0"/>
          </a:p>
          <a:p>
            <a:r>
              <a:rPr lang="en-US" sz="1400" dirty="0" smtClean="0"/>
              <a:t>"in0=inf1/2"</a:t>
            </a:r>
          </a:p>
          <a:p>
            <a:r>
              <a:rPr lang="en-US" sz="1400" dirty="0" smtClean="0"/>
              <a:t>"in10=inf2/4”</a:t>
            </a:r>
          </a:p>
          <a:p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52193" y="83368"/>
            <a:ext cx="2892964" cy="677108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sz="1400" dirty="0" smtClean="0"/>
              <a:t>#   </a:t>
            </a:r>
            <a:r>
              <a:rPr lang="nl-NL" sz="1400" dirty="0" err="1" smtClean="0"/>
              <a:t>ifdef</a:t>
            </a:r>
            <a:r>
              <a:rPr lang="nl-NL" sz="1400" dirty="0" smtClean="0"/>
              <a:t> CB_ONLY</a:t>
            </a:r>
          </a:p>
          <a:p>
            <a:r>
              <a:rPr lang="nl-NL" sz="1400" dirty="0" smtClean="0"/>
              <a:t>"d28=6.8m"</a:t>
            </a:r>
          </a:p>
          <a:p>
            <a:r>
              <a:rPr lang="nl-NL" sz="1400" dirty="0" smtClean="0"/>
              <a:t>#   </a:t>
            </a:r>
            <a:r>
              <a:rPr lang="nl-NL" sz="1400" dirty="0" err="1" smtClean="0"/>
              <a:t>else</a:t>
            </a:r>
            <a:endParaRPr lang="nl-NL" sz="1400" dirty="0" smtClean="0"/>
          </a:p>
          <a:p>
            <a:r>
              <a:rPr lang="nl-NL" sz="1400" dirty="0" smtClean="0"/>
              <a:t>"d28=3.6m"</a:t>
            </a:r>
          </a:p>
          <a:p>
            <a:r>
              <a:rPr lang="nl-NL" sz="1400" dirty="0" smtClean="0"/>
              <a:t>#   </a:t>
            </a:r>
            <a:r>
              <a:rPr lang="nl-NL" sz="1400" dirty="0" err="1" smtClean="0"/>
              <a:t>endif</a:t>
            </a:r>
            <a:r>
              <a:rPr lang="nl-NL" sz="1400" dirty="0" smtClean="0"/>
              <a:t> /*CB_ONLY*/</a:t>
            </a:r>
          </a:p>
          <a:p>
            <a:endParaRPr lang="nl-NL" sz="1400" dirty="0" smtClean="0"/>
          </a:p>
          <a:p>
            <a:r>
              <a:rPr lang="nl-NL" sz="1400" dirty="0" smtClean="0"/>
              <a:t>"TAU=d28-p16-d16"</a:t>
            </a:r>
          </a:p>
          <a:p>
            <a:endParaRPr lang="nl-NL" sz="1400" dirty="0" smtClean="0"/>
          </a:p>
          <a:p>
            <a:r>
              <a:rPr lang="nl-NL" sz="1400" dirty="0" smtClean="0"/>
              <a:t>"in29=in10"</a:t>
            </a:r>
          </a:p>
          <a:p>
            <a:r>
              <a:rPr lang="nl-NL" sz="1400" dirty="0" smtClean="0"/>
              <a:t>"in30=in10"</a:t>
            </a:r>
          </a:p>
          <a:p>
            <a:endParaRPr lang="nl-NL" sz="1400" dirty="0" smtClean="0"/>
          </a:p>
          <a:p>
            <a:r>
              <a:rPr lang="nl-NL" sz="1400" dirty="0" smtClean="0"/>
              <a:t>"d10=d23/2-p14/2"</a:t>
            </a:r>
          </a:p>
          <a:p>
            <a:r>
              <a:rPr lang="nl-NL" sz="1400" dirty="0" smtClean="0"/>
              <a:t>"d29=d23/2-p14/2-p26-d21-4u"</a:t>
            </a:r>
          </a:p>
          <a:p>
            <a:r>
              <a:rPr lang="nl-NL" sz="1400" dirty="0" smtClean="0"/>
              <a:t>"d30=d23/2-p14/2"</a:t>
            </a:r>
          </a:p>
          <a:p>
            <a:endParaRPr lang="nl-NL" sz="1400" dirty="0" smtClean="0"/>
          </a:p>
          <a:p>
            <a:endParaRPr lang="nl-NL" sz="1400" dirty="0" smtClean="0"/>
          </a:p>
          <a:p>
            <a:r>
              <a:rPr lang="nl-NL" sz="1400" dirty="0" smtClean="0"/>
              <a:t>"DELTA1=d23-d21-p26"</a:t>
            </a:r>
          </a:p>
          <a:p>
            <a:r>
              <a:rPr lang="nl-NL" sz="1400" dirty="0" smtClean="0"/>
              <a:t>"DELTA2=d0*2+larger(p14,p22)-p14"</a:t>
            </a:r>
          </a:p>
          <a:p>
            <a:r>
              <a:rPr lang="nl-NL" sz="1400" dirty="0" smtClean="0"/>
              <a:t>"DELTA3=d26-p16-d16-p11-12u"</a:t>
            </a:r>
          </a:p>
          <a:p>
            <a:endParaRPr lang="nl-NL" sz="1400" dirty="0" smtClean="0"/>
          </a:p>
          <a:p>
            <a:endParaRPr lang="nl-NL" sz="1400" dirty="0" smtClean="0"/>
          </a:p>
          <a:p>
            <a:r>
              <a:rPr lang="nl-NL" sz="1400" dirty="0" smtClean="0"/>
              <a:t>"spoff2=0"</a:t>
            </a:r>
          </a:p>
          <a:p>
            <a:r>
              <a:rPr lang="nl-NL" sz="1400" dirty="0" smtClean="0"/>
              <a:t>"spoff3=0"</a:t>
            </a:r>
          </a:p>
          <a:p>
            <a:r>
              <a:rPr lang="nl-NL" sz="1400" dirty="0" smtClean="0"/>
              <a:t>"spoff5=bf2*(cnst21/1000000)-o2"</a:t>
            </a:r>
          </a:p>
          <a:p>
            <a:r>
              <a:rPr lang="nl-NL" sz="1400" dirty="0" smtClean="0"/>
              <a:t>"spoff8=0"</a:t>
            </a:r>
          </a:p>
          <a:p>
            <a:endParaRPr lang="nl-NL" sz="1400" dirty="0" smtClean="0"/>
          </a:p>
          <a:p>
            <a:r>
              <a:rPr lang="nl-NL" sz="1400" dirty="0" smtClean="0"/>
              <a:t>"TAU1=d23/2-p14/2"</a:t>
            </a:r>
          </a:p>
          <a:p>
            <a:r>
              <a:rPr lang="nl-NL" sz="1400" dirty="0" smtClean="0"/>
              <a:t>"TAU2=d23/2-p14/2-p26-d21-4u"</a:t>
            </a:r>
          </a:p>
          <a:p>
            <a:r>
              <a:rPr lang="nl-NL" sz="1400" dirty="0" smtClean="0"/>
              <a:t>"TAU3=d23/2-p14/2"</a:t>
            </a:r>
          </a:p>
          <a:p>
            <a:endParaRPr lang="nl-NL" sz="1400" dirty="0" smtClean="0"/>
          </a:p>
          <a:p>
            <a:endParaRPr lang="nl-NL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41792" y="-13272"/>
            <a:ext cx="2036397" cy="65556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de-DE" sz="1400" dirty="0" smtClean="0"/>
          </a:p>
          <a:p>
            <a:r>
              <a:rPr lang="de-DE" sz="1400" dirty="0" smtClean="0"/>
              <a:t>"MAX15N=d30*2/in30"</a:t>
            </a:r>
          </a:p>
          <a:p>
            <a:r>
              <a:rPr lang="de-DE" sz="1400" dirty="0" smtClean="0"/>
              <a:t>"l29=MAX15N"</a:t>
            </a:r>
          </a:p>
          <a:p>
            <a:endParaRPr lang="de-DE" sz="1400" dirty="0" smtClean="0"/>
          </a:p>
          <a:p>
            <a:r>
              <a:rPr lang="de-DE" sz="1400" dirty="0" smtClean="0"/>
              <a:t>"cnst31=l31"</a:t>
            </a:r>
          </a:p>
          <a:p>
            <a:endParaRPr lang="de-DE" sz="1400" dirty="0" smtClean="0"/>
          </a:p>
          <a:p>
            <a:r>
              <a:rPr lang="de-DE" sz="1400" dirty="0" err="1" smtClean="0"/>
              <a:t>aqseq</a:t>
            </a:r>
            <a:r>
              <a:rPr lang="de-DE" sz="1400" dirty="0" smtClean="0"/>
              <a:t> 321</a:t>
            </a:r>
          </a:p>
          <a:p>
            <a:endParaRPr lang="de-DE" sz="1400" dirty="0" smtClean="0"/>
          </a:p>
          <a:p>
            <a:r>
              <a:rPr lang="de-DE" sz="1400" dirty="0" smtClean="0"/>
              <a:t>"COUNTER=l3*l13/4"</a:t>
            </a:r>
          </a:p>
          <a:p>
            <a:endParaRPr lang="de-DE" sz="1400" dirty="0" smtClean="0"/>
          </a:p>
          <a:p>
            <a:r>
              <a:rPr lang="de-DE" sz="1400" dirty="0" smtClean="0"/>
              <a:t>1 </a:t>
            </a:r>
            <a:r>
              <a:rPr lang="de-DE" sz="1400" dirty="0" err="1" smtClean="0"/>
              <a:t>ze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smtClean="0"/>
              <a:t>;</a:t>
            </a:r>
            <a:r>
              <a:rPr lang="de-DE" sz="1400" dirty="0" err="1" smtClean="0"/>
              <a:t>if</a:t>
            </a:r>
            <a:r>
              <a:rPr lang="de-DE" sz="1400" dirty="0" smtClean="0"/>
              <a:t> (l31==1)</a:t>
            </a:r>
          </a:p>
          <a:p>
            <a:r>
              <a:rPr lang="de-DE" sz="1400" dirty="0" smtClean="0"/>
              <a:t>;{</a:t>
            </a:r>
          </a:p>
          <a:p>
            <a:r>
              <a:rPr lang="de-DE" sz="1400" dirty="0" smtClean="0"/>
              <a:t>;"d28=6.8m"</a:t>
            </a:r>
          </a:p>
          <a:p>
            <a:r>
              <a:rPr lang="de-DE" sz="1400" dirty="0" smtClean="0"/>
              <a:t>;"TAU=d28-p16-d16"   </a:t>
            </a:r>
          </a:p>
          <a:p>
            <a:r>
              <a:rPr lang="de-DE" sz="1400" dirty="0" smtClean="0"/>
              <a:t>;}</a:t>
            </a:r>
          </a:p>
          <a:p>
            <a:r>
              <a:rPr lang="de-DE" sz="1400" dirty="0" smtClean="0"/>
              <a:t>  d11 pl16:f3 </a:t>
            </a:r>
          </a:p>
          <a:p>
            <a:r>
              <a:rPr lang="de-DE" sz="1400" dirty="0" smtClean="0"/>
              <a:t>  </a:t>
            </a:r>
          </a:p>
          <a:p>
            <a:r>
              <a:rPr lang="de-DE" sz="1400" dirty="0" smtClean="0"/>
              <a:t>  20u</a:t>
            </a:r>
          </a:p>
          <a:p>
            <a:r>
              <a:rPr lang="de-DE" sz="1400" dirty="0" smtClean="0"/>
              <a:t>  "cnst29=(t1list%2)*180"</a:t>
            </a:r>
          </a:p>
          <a:p>
            <a:r>
              <a:rPr lang="de-DE" sz="1400" dirty="0" smtClean="0"/>
              <a:t>  20u</a:t>
            </a:r>
          </a:p>
          <a:p>
            <a:r>
              <a:rPr lang="de-DE" sz="1400" dirty="0" smtClean="0"/>
              <a:t>  "cnst30=(t2list%2)*180"</a:t>
            </a:r>
          </a:p>
          <a:p>
            <a:r>
              <a:rPr lang="de-DE" sz="1400" dirty="0" smtClean="0"/>
              <a:t>  20u</a:t>
            </a:r>
          </a:p>
          <a:p>
            <a:r>
              <a:rPr lang="de-DE" sz="1400" dirty="0" smtClean="0"/>
              <a:t>  "cnst31=cnst29+cnst30"</a:t>
            </a:r>
          </a:p>
          <a:p>
            <a:r>
              <a:rPr lang="de-DE" sz="1400" dirty="0" smtClean="0"/>
              <a:t>  </a:t>
            </a:r>
          </a:p>
          <a:p>
            <a:r>
              <a:rPr lang="de-DE" sz="1400" dirty="0" smtClean="0"/>
              <a:t>  3m ip9+cnst29</a:t>
            </a:r>
          </a:p>
          <a:p>
            <a:r>
              <a:rPr lang="de-DE" sz="1400" dirty="0" smtClean="0"/>
              <a:t>  3m ip10+cnst29</a:t>
            </a:r>
          </a:p>
          <a:p>
            <a:r>
              <a:rPr lang="de-DE" sz="1400" dirty="0" smtClean="0"/>
              <a:t>  3m ip5+cnst30</a:t>
            </a:r>
          </a:p>
          <a:p>
            <a:r>
              <a:rPr lang="de-DE" sz="1400" dirty="0" smtClean="0"/>
              <a:t>  3m ip31+cnst3</a:t>
            </a:r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126296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794" y="289921"/>
            <a:ext cx="2481819" cy="634019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d11 do:f3</a:t>
            </a:r>
          </a:p>
          <a:p>
            <a:r>
              <a:rPr lang="en-US" sz="1400" dirty="0" smtClean="0"/>
              <a:t>  3m</a:t>
            </a:r>
          </a:p>
          <a:p>
            <a:r>
              <a:rPr lang="en-US" sz="1400" dirty="0" smtClean="0"/>
              <a:t>3 9m</a:t>
            </a:r>
          </a:p>
          <a:p>
            <a:r>
              <a:rPr lang="en-US" sz="1400" dirty="0" smtClean="0"/>
              <a:t>4 27.06m</a:t>
            </a:r>
          </a:p>
          <a:p>
            <a:r>
              <a:rPr lang="en-US" sz="1400" dirty="0" smtClean="0"/>
              <a:t>;4 30.06</a:t>
            </a:r>
          </a:p>
          <a:p>
            <a:r>
              <a:rPr lang="en-US" sz="1400" dirty="0" smtClean="0"/>
              <a:t>5  d1 </a:t>
            </a:r>
          </a:p>
          <a:p>
            <a:endParaRPr lang="en-US" sz="1400" dirty="0" smtClean="0"/>
          </a:p>
          <a:p>
            <a:r>
              <a:rPr lang="en-US" sz="1400" dirty="0" smtClean="0"/>
              <a:t>  20u</a:t>
            </a:r>
          </a:p>
          <a:p>
            <a:r>
              <a:rPr lang="en-US" sz="1400" dirty="0" smtClean="0"/>
              <a:t>  "d0=in0*t1list+3u"</a:t>
            </a:r>
          </a:p>
          <a:p>
            <a:r>
              <a:rPr lang="en-US" sz="1400" dirty="0" smtClean="0"/>
              <a:t>  20u</a:t>
            </a:r>
          </a:p>
          <a:p>
            <a:r>
              <a:rPr lang="en-US" sz="1400" dirty="0" smtClean="0"/>
              <a:t>  "d10=TAU1+in10*t2list"</a:t>
            </a:r>
          </a:p>
          <a:p>
            <a:r>
              <a:rPr lang="en-US" sz="1400" dirty="0" smtClean="0"/>
              <a:t>  20u</a:t>
            </a:r>
          </a:p>
          <a:p>
            <a:r>
              <a:rPr lang="en-US" sz="1400" dirty="0" smtClean="0"/>
              <a:t>  "d29=TAU2+in10*t2list"</a:t>
            </a:r>
          </a:p>
          <a:p>
            <a:r>
              <a:rPr lang="en-US" sz="1400" dirty="0" smtClean="0"/>
              <a:t>  20u</a:t>
            </a:r>
          </a:p>
          <a:p>
            <a:r>
              <a:rPr lang="en-US" sz="1400" dirty="0" smtClean="0"/>
              <a:t>  "d30=TAU3-in10*t2list"</a:t>
            </a:r>
          </a:p>
          <a:p>
            <a:endParaRPr lang="en-US" sz="1400" dirty="0" smtClean="0"/>
          </a:p>
          <a:p>
            <a:r>
              <a:rPr lang="en-US" sz="1400" dirty="0" smtClean="0"/>
              <a:t>  d11 pl1:f1</a:t>
            </a:r>
          </a:p>
          <a:p>
            <a:r>
              <a:rPr lang="en-US" sz="1400" dirty="0" smtClean="0"/>
              <a:t>  (p1 ph1)</a:t>
            </a:r>
          </a:p>
          <a:p>
            <a:r>
              <a:rPr lang="en-US" sz="1400" dirty="0" smtClean="0"/>
              <a:t>  d26 pl3:f3</a:t>
            </a:r>
          </a:p>
          <a:p>
            <a:r>
              <a:rPr lang="en-US" sz="1400" dirty="0" smtClean="0"/>
              <a:t>  (center (p2 ph1) (p22 ph1):f3 )</a:t>
            </a:r>
          </a:p>
          <a:p>
            <a:r>
              <a:rPr lang="en-US" sz="1400" dirty="0" smtClean="0"/>
              <a:t>  d26 UNBLKGRAD</a:t>
            </a:r>
          </a:p>
          <a:p>
            <a:r>
              <a:rPr lang="en-US" sz="1400" dirty="0" smtClean="0"/>
              <a:t>  (p1 ph2):f1 </a:t>
            </a:r>
          </a:p>
          <a:p>
            <a:endParaRPr lang="en-US" sz="1400" dirty="0" smtClean="0"/>
          </a:p>
          <a:p>
            <a:r>
              <a:rPr lang="en-US" sz="1400" dirty="0" smtClean="0"/>
              <a:t>  4u pl0:f1</a:t>
            </a:r>
          </a:p>
          <a:p>
            <a:r>
              <a:rPr lang="en-US" sz="1400" dirty="0" smtClean="0"/>
              <a:t>  (p11:sp1 ph1:r):f1</a:t>
            </a:r>
          </a:p>
          <a:p>
            <a:r>
              <a:rPr lang="en-US" sz="1400" dirty="0" smtClean="0"/>
              <a:t>  4u</a:t>
            </a:r>
          </a:p>
          <a:p>
            <a:r>
              <a:rPr lang="en-US" sz="1400" dirty="0" smtClean="0"/>
              <a:t>  p16:gp1</a:t>
            </a:r>
          </a:p>
          <a:p>
            <a:r>
              <a:rPr lang="en-US" sz="1400" dirty="0" smtClean="0"/>
              <a:t>  d16</a:t>
            </a:r>
          </a:p>
          <a:p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04384" y="289921"/>
            <a:ext cx="3070221" cy="612475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(p21 ph3):f3</a:t>
            </a:r>
          </a:p>
          <a:p>
            <a:r>
              <a:rPr lang="en-US" sz="1400" dirty="0" smtClean="0"/>
              <a:t>  d21 pl19:f1</a:t>
            </a:r>
          </a:p>
          <a:p>
            <a:r>
              <a:rPr lang="en-US" sz="1400" dirty="0" smtClean="0"/>
              <a:t>  (p26 ph2):f1</a:t>
            </a:r>
          </a:p>
          <a:p>
            <a:r>
              <a:rPr lang="en-US" sz="1400" dirty="0" smtClean="0"/>
              <a:t>  DELTA1 cpds1:f1 ph1</a:t>
            </a:r>
          </a:p>
          <a:p>
            <a:r>
              <a:rPr lang="en-US" sz="1400" dirty="0" smtClean="0"/>
              <a:t>  (center (p14:sp3 ph1):f2 (p22 ph1):f3 )</a:t>
            </a:r>
          </a:p>
          <a:p>
            <a:r>
              <a:rPr lang="en-US" sz="1400" dirty="0" smtClean="0"/>
              <a:t>  d23</a:t>
            </a:r>
          </a:p>
          <a:p>
            <a:r>
              <a:rPr lang="en-US" sz="1400" dirty="0" smtClean="0"/>
              <a:t>  (p21 ph1):f3</a:t>
            </a:r>
          </a:p>
          <a:p>
            <a:endParaRPr lang="en-US" sz="1400" dirty="0" smtClean="0"/>
          </a:p>
          <a:p>
            <a:r>
              <a:rPr lang="en-US" sz="1400" dirty="0" smtClean="0"/>
              <a:t>  4u do:f1</a:t>
            </a:r>
          </a:p>
          <a:p>
            <a:r>
              <a:rPr lang="en-US" sz="1400" dirty="0" smtClean="0"/>
              <a:t>  (p26 ph7):f1</a:t>
            </a:r>
          </a:p>
          <a:p>
            <a:r>
              <a:rPr lang="en-US" sz="1400" dirty="0" smtClean="0"/>
              <a:t>  4u</a:t>
            </a:r>
          </a:p>
          <a:p>
            <a:r>
              <a:rPr lang="en-US" sz="1400" dirty="0" smtClean="0"/>
              <a:t>  p16:gp6</a:t>
            </a:r>
          </a:p>
          <a:p>
            <a:r>
              <a:rPr lang="en-US" sz="1400" dirty="0" smtClean="0"/>
              <a:t>  d16</a:t>
            </a:r>
          </a:p>
          <a:p>
            <a:r>
              <a:rPr lang="en-US" sz="1400" dirty="0" smtClean="0"/>
              <a:t>  (p26 ph2):f1</a:t>
            </a:r>
          </a:p>
          <a:p>
            <a:r>
              <a:rPr lang="en-US" sz="1400" dirty="0" smtClean="0"/>
              <a:t>  20u cpds1:f1 ph1</a:t>
            </a:r>
          </a:p>
          <a:p>
            <a:r>
              <a:rPr lang="en-US" sz="1400" dirty="0" smtClean="0"/>
              <a:t>  (p13:sp2 ph10):f2</a:t>
            </a:r>
          </a:p>
          <a:p>
            <a:r>
              <a:rPr lang="en-US" sz="1400" dirty="0" smtClean="0"/>
              <a:t>  d28</a:t>
            </a:r>
          </a:p>
          <a:p>
            <a:r>
              <a:rPr lang="en-US" sz="1400" dirty="0" smtClean="0"/>
              <a:t>  (p13:sp8 ph9):f2</a:t>
            </a:r>
          </a:p>
          <a:p>
            <a:endParaRPr lang="en-US" sz="1400" dirty="0" smtClean="0"/>
          </a:p>
          <a:p>
            <a:r>
              <a:rPr lang="en-US" sz="1400" dirty="0" smtClean="0"/>
              <a:t>  d0</a:t>
            </a:r>
          </a:p>
          <a:p>
            <a:r>
              <a:rPr lang="en-US" sz="1400" dirty="0" smtClean="0"/>
              <a:t>  (center (p14:sp5 ph1):f2 (p22 ph1):f3 )</a:t>
            </a:r>
          </a:p>
          <a:p>
            <a:r>
              <a:rPr lang="en-US" sz="1400" dirty="0" smtClean="0"/>
              <a:t>  d0</a:t>
            </a:r>
          </a:p>
          <a:p>
            <a:r>
              <a:rPr lang="en-US" sz="1400" dirty="0" smtClean="0"/>
              <a:t>  4u</a:t>
            </a:r>
          </a:p>
          <a:p>
            <a:r>
              <a:rPr lang="en-US" sz="1400" dirty="0" smtClean="0"/>
              <a:t>  (p14:sp3 ph8):f2</a:t>
            </a:r>
          </a:p>
          <a:p>
            <a:r>
              <a:rPr lang="en-US" sz="1400" dirty="0" smtClean="0"/>
              <a:t>  DELTA2</a:t>
            </a:r>
          </a:p>
          <a:p>
            <a:r>
              <a:rPr lang="en-US" sz="1400" dirty="0" smtClean="0"/>
              <a:t>  (p14:sp5 ph1):f2</a:t>
            </a:r>
          </a:p>
          <a:p>
            <a:r>
              <a:rPr lang="en-US" sz="1400" dirty="0" smtClean="0"/>
              <a:t>  4u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7297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483" y="110446"/>
            <a:ext cx="4273588" cy="547842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dirty="0" smtClean="0"/>
              <a:t>go=2 ph31 cpd3:f3 </a:t>
            </a:r>
          </a:p>
          <a:p>
            <a:endParaRPr lang="pl-PL" sz="1400" dirty="0" smtClean="0"/>
          </a:p>
          <a:p>
            <a:r>
              <a:rPr lang="pl-PL" sz="1400" dirty="0" smtClean="0"/>
              <a:t>;  d11 do:f3 mc #0 to 2 </a:t>
            </a:r>
          </a:p>
          <a:p>
            <a:r>
              <a:rPr lang="pl-PL" sz="1400" dirty="0" smtClean="0"/>
              <a:t>;     F1PH(rd10 &amp; rd29 &amp; rd30 &amp; ip9 &amp; ip10, id0 &amp; dp9*2) </a:t>
            </a:r>
          </a:p>
          <a:p>
            <a:r>
              <a:rPr lang="pl-PL" sz="1400" dirty="0" smtClean="0"/>
              <a:t>;     F2PH(ip5, id10 &amp; id29 &amp; dd30)</a:t>
            </a:r>
          </a:p>
          <a:p>
            <a:endParaRPr lang="pl-PL" sz="1400" dirty="0" smtClean="0"/>
          </a:p>
          <a:p>
            <a:r>
              <a:rPr lang="pl-PL" sz="1400" dirty="0" smtClean="0"/>
              <a:t>  d11 do:f3 </a:t>
            </a:r>
            <a:r>
              <a:rPr lang="pl-PL" sz="1400" dirty="0" err="1" smtClean="0"/>
              <a:t>wr</a:t>
            </a:r>
            <a:r>
              <a:rPr lang="pl-PL" sz="1400" dirty="0" smtClean="0"/>
              <a:t> #0 </a:t>
            </a:r>
            <a:r>
              <a:rPr lang="pl-PL" sz="1400" dirty="0" err="1" smtClean="0"/>
              <a:t>if</a:t>
            </a:r>
            <a:r>
              <a:rPr lang="pl-PL" sz="1400" dirty="0" smtClean="0"/>
              <a:t> #0 </a:t>
            </a:r>
            <a:r>
              <a:rPr lang="pl-PL" sz="1400" dirty="0" err="1" smtClean="0"/>
              <a:t>zd</a:t>
            </a:r>
            <a:endParaRPr lang="pl-PL" sz="1400" dirty="0" smtClean="0"/>
          </a:p>
          <a:p>
            <a:r>
              <a:rPr lang="pl-PL" sz="1400" dirty="0" smtClean="0"/>
              <a:t> </a:t>
            </a:r>
          </a:p>
          <a:p>
            <a:r>
              <a:rPr lang="pl-PL" sz="1400" dirty="0" smtClean="0"/>
              <a:t>  3m dp5</a:t>
            </a:r>
          </a:p>
          <a:p>
            <a:r>
              <a:rPr lang="pl-PL" sz="1400" dirty="0" smtClean="0"/>
              <a:t>  </a:t>
            </a:r>
            <a:r>
              <a:rPr lang="pl-PL" sz="1400" dirty="0" err="1" smtClean="0"/>
              <a:t>lo</a:t>
            </a:r>
            <a:r>
              <a:rPr lang="pl-PL" sz="1400" dirty="0" smtClean="0"/>
              <a:t> to 3 </a:t>
            </a:r>
            <a:r>
              <a:rPr lang="pl-PL" sz="1400" dirty="0" err="1" smtClean="0"/>
              <a:t>times</a:t>
            </a:r>
            <a:r>
              <a:rPr lang="pl-PL" sz="1400" dirty="0" smtClean="0"/>
              <a:t> 2</a:t>
            </a:r>
          </a:p>
          <a:p>
            <a:endParaRPr lang="pl-PL" sz="1400" dirty="0" smtClean="0"/>
          </a:p>
          <a:p>
            <a:r>
              <a:rPr lang="pl-PL" sz="1400" dirty="0" smtClean="0"/>
              <a:t>  3m ip5*2</a:t>
            </a:r>
          </a:p>
          <a:p>
            <a:r>
              <a:rPr lang="pl-PL" sz="1400" dirty="0" smtClean="0"/>
              <a:t>  3m ip9</a:t>
            </a:r>
          </a:p>
          <a:p>
            <a:r>
              <a:rPr lang="pl-PL" sz="1400" dirty="0" smtClean="0"/>
              <a:t>  3m ip10</a:t>
            </a:r>
          </a:p>
          <a:p>
            <a:r>
              <a:rPr lang="pl-PL" sz="1400" dirty="0" smtClean="0"/>
              <a:t>  </a:t>
            </a:r>
            <a:r>
              <a:rPr lang="pl-PL" sz="1400" dirty="0" err="1" smtClean="0"/>
              <a:t>lo</a:t>
            </a:r>
            <a:r>
              <a:rPr lang="pl-PL" sz="1400" dirty="0" smtClean="0"/>
              <a:t> to 4 </a:t>
            </a:r>
            <a:r>
              <a:rPr lang="pl-PL" sz="1400" dirty="0" err="1" smtClean="0"/>
              <a:t>times</a:t>
            </a:r>
            <a:r>
              <a:rPr lang="pl-PL" sz="1400" dirty="0" smtClean="0"/>
              <a:t> 2</a:t>
            </a:r>
          </a:p>
          <a:p>
            <a:r>
              <a:rPr lang="pl-PL" sz="1400" dirty="0" smtClean="0"/>
              <a:t>  </a:t>
            </a:r>
          </a:p>
          <a:p>
            <a:r>
              <a:rPr lang="pl-PL" sz="1400" dirty="0" smtClean="0"/>
              <a:t>  3m rp5</a:t>
            </a:r>
          </a:p>
          <a:p>
            <a:r>
              <a:rPr lang="pl-PL" sz="1400" dirty="0" smtClean="0"/>
              <a:t>  3m rp9</a:t>
            </a:r>
          </a:p>
          <a:p>
            <a:r>
              <a:rPr lang="pl-PL" sz="1400" dirty="0" smtClean="0"/>
              <a:t>  3m rp10</a:t>
            </a:r>
          </a:p>
          <a:p>
            <a:r>
              <a:rPr lang="pl-PL" sz="1400" dirty="0" smtClean="0"/>
              <a:t>;  3m dp9*2</a:t>
            </a:r>
          </a:p>
          <a:p>
            <a:r>
              <a:rPr lang="pl-PL" sz="1400" dirty="0" smtClean="0"/>
              <a:t>  </a:t>
            </a:r>
          </a:p>
          <a:p>
            <a:r>
              <a:rPr lang="pl-PL" sz="1400" dirty="0" smtClean="0"/>
              <a:t>  3m t1list.inc</a:t>
            </a:r>
          </a:p>
          <a:p>
            <a:r>
              <a:rPr lang="pl-PL" sz="1400" dirty="0" smtClean="0"/>
              <a:t>  3m t2list.inc</a:t>
            </a:r>
          </a:p>
          <a:p>
            <a:r>
              <a:rPr lang="pl-PL" sz="1400" dirty="0" smtClean="0"/>
              <a:t>  </a:t>
            </a:r>
          </a:p>
          <a:p>
            <a:r>
              <a:rPr lang="pl-PL" sz="1400" dirty="0" smtClean="0"/>
              <a:t> 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70412" y="110446"/>
            <a:ext cx="2036397" cy="31085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1400" dirty="0" smtClean="0"/>
              <a:t> 20u</a:t>
            </a:r>
          </a:p>
          <a:p>
            <a:r>
              <a:rPr lang="pl-PL" sz="1400" dirty="0" smtClean="0"/>
              <a:t>  "cnst29=(t1list%2)*180"</a:t>
            </a:r>
          </a:p>
          <a:p>
            <a:r>
              <a:rPr lang="pl-PL" sz="1400" dirty="0" smtClean="0"/>
              <a:t>  20u</a:t>
            </a:r>
          </a:p>
          <a:p>
            <a:r>
              <a:rPr lang="pl-PL" sz="1400" dirty="0" smtClean="0"/>
              <a:t>  "cnst30=(t2list%2)*180"</a:t>
            </a:r>
          </a:p>
          <a:p>
            <a:r>
              <a:rPr lang="pl-PL" sz="1400" dirty="0" smtClean="0"/>
              <a:t>  20u</a:t>
            </a:r>
          </a:p>
          <a:p>
            <a:r>
              <a:rPr lang="pl-PL" sz="1400" dirty="0" smtClean="0"/>
              <a:t>  "cnst31=cnst29+cnst30"</a:t>
            </a:r>
          </a:p>
          <a:p>
            <a:endParaRPr lang="pl-PL" sz="1400" dirty="0" smtClean="0"/>
          </a:p>
          <a:p>
            <a:r>
              <a:rPr lang="pl-PL" sz="1400" dirty="0" smtClean="0"/>
              <a:t>  3m ip9+cnst29</a:t>
            </a:r>
          </a:p>
          <a:p>
            <a:r>
              <a:rPr lang="pl-PL" sz="1400" dirty="0" smtClean="0"/>
              <a:t>  3m ip10+cnst29</a:t>
            </a:r>
          </a:p>
          <a:p>
            <a:r>
              <a:rPr lang="pl-PL" sz="1400" dirty="0" smtClean="0"/>
              <a:t>  3m ip5+cnst30</a:t>
            </a:r>
          </a:p>
          <a:p>
            <a:r>
              <a:rPr lang="pl-PL" sz="1400" dirty="0" smtClean="0"/>
              <a:t>  3m ip31+cnst31</a:t>
            </a:r>
          </a:p>
          <a:p>
            <a:endParaRPr lang="pl-PL" sz="1400" dirty="0" smtClean="0"/>
          </a:p>
          <a:p>
            <a:r>
              <a:rPr lang="pl-PL" sz="1400" dirty="0" smtClean="0"/>
              <a:t>  </a:t>
            </a:r>
            <a:r>
              <a:rPr lang="pl-PL" sz="1400" dirty="0" err="1" smtClean="0"/>
              <a:t>lo</a:t>
            </a:r>
            <a:r>
              <a:rPr lang="pl-PL" sz="1400" dirty="0" smtClean="0"/>
              <a:t> to 5 </a:t>
            </a:r>
            <a:r>
              <a:rPr lang="pl-PL" sz="1400" dirty="0" err="1" smtClean="0"/>
              <a:t>times</a:t>
            </a:r>
            <a:r>
              <a:rPr lang="pl-PL" sz="1400" dirty="0" smtClean="0"/>
              <a:t> COUNTER</a:t>
            </a:r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94661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ChangeArrowheads="1"/>
          </p:cNvSpPr>
          <p:nvPr/>
        </p:nvSpPr>
        <p:spPr bwMode="auto">
          <a:xfrm>
            <a:off x="2971800" y="5638800"/>
            <a:ext cx="3636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Lysozyme: FW=14.3 kDa: 2330 atoms</a:t>
            </a:r>
          </a:p>
          <a:p>
            <a:pPr lvl="1" eaLnBrk="1" hangingPunct="1"/>
            <a:r>
              <a:rPr lang="en-US" sz="1600">
                <a:latin typeface="Arial" charset="0"/>
              </a:rPr>
              <a:t>129 amino acid residues</a:t>
            </a:r>
          </a:p>
        </p:txBody>
      </p:sp>
      <p:pic>
        <p:nvPicPr>
          <p:cNvPr id="126978" name="Picture 3" descr="1h87A_lysozy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1910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30350" y="304800"/>
            <a:ext cx="6242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  <a:latin typeface="Palatino Linotype" pitchFamily="18" charset="0"/>
                <a:ea typeface="+mn-ea"/>
                <a:cs typeface="+mn-cs"/>
              </a:rPr>
              <a:t>Protein Structure Determination</a:t>
            </a:r>
          </a:p>
        </p:txBody>
      </p:sp>
    </p:spTree>
    <p:extLst>
      <p:ext uri="{BB962C8B-B14F-4D97-AF65-F5344CB8AC3E}">
        <p14:creationId xmlns:p14="http://schemas.microsoft.com/office/powerpoint/2010/main" val="149554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752600"/>
            <a:ext cx="84648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d1 do:f2 mc #0 to 2 </a:t>
            </a:r>
          </a:p>
          <a:p>
            <a:r>
              <a:rPr lang="en-US" sz="2400" dirty="0" smtClean="0"/>
              <a:t>  </a:t>
            </a:r>
            <a:r>
              <a:rPr lang="en-US" sz="2400" dirty="0"/>
              <a:t>F1PH(</a:t>
            </a:r>
            <a:r>
              <a:rPr lang="en-US" sz="2400" dirty="0" err="1"/>
              <a:t>calph</a:t>
            </a:r>
            <a:r>
              <a:rPr lang="en-US" sz="2400" dirty="0"/>
              <a:t>(ph7, +90) &amp; </a:t>
            </a:r>
            <a:r>
              <a:rPr lang="en-US" sz="2400" dirty="0" err="1"/>
              <a:t>calph</a:t>
            </a:r>
            <a:r>
              <a:rPr lang="en-US" sz="2400" dirty="0"/>
              <a:t>(ph8, +90), </a:t>
            </a:r>
            <a:r>
              <a:rPr lang="en-US" sz="2400" dirty="0" err="1"/>
              <a:t>caldel</a:t>
            </a:r>
            <a:r>
              <a:rPr lang="en-US" sz="2400" dirty="0"/>
              <a:t>(d0, +in0))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F2EA(</a:t>
            </a:r>
            <a:r>
              <a:rPr lang="en-US" sz="2400" dirty="0" err="1"/>
              <a:t>calgrad</a:t>
            </a:r>
            <a:r>
              <a:rPr lang="en-US" sz="2400" dirty="0"/>
              <a:t>(EA), </a:t>
            </a:r>
            <a:r>
              <a:rPr lang="en-US" sz="2400" dirty="0" err="1"/>
              <a:t>caldel</a:t>
            </a:r>
            <a:r>
              <a:rPr lang="en-US" sz="2400" dirty="0"/>
              <a:t>(d10, +in10) &amp; </a:t>
            </a:r>
            <a:r>
              <a:rPr lang="en-US" sz="2400" dirty="0" err="1"/>
              <a:t>calph</a:t>
            </a:r>
            <a:r>
              <a:rPr lang="en-US" sz="2400" dirty="0"/>
              <a:t>(ph3, +180) </a:t>
            </a:r>
            <a:r>
              <a:rPr lang="en-US" sz="2400" dirty="0" smtClean="0"/>
              <a:t>&amp;</a:t>
            </a:r>
          </a:p>
          <a:p>
            <a:r>
              <a:rPr lang="en-US" sz="2400" dirty="0" smtClean="0"/>
              <a:t> </a:t>
            </a:r>
            <a:r>
              <a:rPr lang="en-US" sz="2400" dirty="0" err="1"/>
              <a:t>calph</a:t>
            </a:r>
            <a:r>
              <a:rPr lang="en-US" sz="2400" dirty="0"/>
              <a:t>(ph6, +180) &amp; </a:t>
            </a:r>
            <a:r>
              <a:rPr lang="en-US" sz="2400" dirty="0" err="1"/>
              <a:t>calph</a:t>
            </a:r>
            <a:r>
              <a:rPr lang="en-US" sz="2400" dirty="0"/>
              <a:t>(ph31, +180))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52400"/>
            <a:ext cx="2353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TOPSPIN </a:t>
            </a:r>
            <a:r>
              <a:rPr lang="en-US" sz="2800" dirty="0" smtClean="0"/>
              <a:t>3.0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35466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d0 becomes </a:t>
            </a:r>
            <a:r>
              <a:rPr lang="en-US" dirty="0" err="1"/>
              <a:t>caldel</a:t>
            </a:r>
            <a:r>
              <a:rPr lang="en-US" dirty="0"/>
              <a:t>(d0, +in0), </a:t>
            </a:r>
          </a:p>
          <a:p>
            <a:r>
              <a:rPr lang="en-US" dirty="0" smtClean="0"/>
              <a:t>dd20 becomes </a:t>
            </a:r>
            <a:r>
              <a:rPr lang="en-US" dirty="0" err="1" smtClean="0"/>
              <a:t>caldel</a:t>
            </a:r>
            <a:r>
              <a:rPr lang="en-US" dirty="0"/>
              <a:t>(d20, -</a:t>
            </a:r>
            <a:r>
              <a:rPr lang="en-US" dirty="0" smtClean="0"/>
              <a:t>in20)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NUS</a:t>
            </a:r>
          </a:p>
          <a:p>
            <a:endParaRPr lang="en-US" dirty="0"/>
          </a:p>
          <a:p>
            <a:r>
              <a:rPr lang="en-US" dirty="0" smtClean="0"/>
              <a:t>(d0orig</a:t>
            </a:r>
            <a:r>
              <a:rPr lang="en-US" dirty="0"/>
              <a:t>+in0*</a:t>
            </a:r>
            <a:r>
              <a:rPr lang="en-US" dirty="0" smtClean="0"/>
              <a:t>t1loop)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4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in Topspin 2.1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4074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Setup a linear experiment; record 2D planes and optimize water suppression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Determine how many points you want to sample in each dimension and</a:t>
            </a:r>
            <a:br>
              <a:rPr lang="en-US" dirty="0" smtClean="0"/>
            </a:br>
            <a:r>
              <a:rPr lang="en-US" dirty="0" smtClean="0"/>
              <a:t>what percentage of the grid you want to sample.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 smtClean="0"/>
              <a:t>3) Change the </a:t>
            </a:r>
            <a:r>
              <a:rPr lang="en-US" dirty="0" err="1" smtClean="0"/>
              <a:t>pulprog</a:t>
            </a:r>
            <a:r>
              <a:rPr lang="en-US" dirty="0" smtClean="0"/>
              <a:t> to the NUS version.</a:t>
            </a:r>
          </a:p>
          <a:p>
            <a:endParaRPr lang="en-US" dirty="0"/>
          </a:p>
          <a:p>
            <a:r>
              <a:rPr lang="en-US" dirty="0" smtClean="0"/>
              <a:t>4) Run the nls2_setup_be.mm</a:t>
            </a:r>
          </a:p>
          <a:p>
            <a:endParaRPr lang="en-US" dirty="0"/>
          </a:p>
          <a:p>
            <a:r>
              <a:rPr lang="en-US" dirty="0" smtClean="0"/>
              <a:t>5) Replace schedules with the Poisson Gap Schedule </a:t>
            </a:r>
          </a:p>
          <a:p>
            <a:endParaRPr lang="en-US" dirty="0"/>
          </a:p>
          <a:p>
            <a:r>
              <a:rPr lang="en-US" dirty="0" smtClean="0"/>
              <a:t>6) Check time; if queuing then </a:t>
            </a:r>
            <a:r>
              <a:rPr lang="en-US" dirty="0" err="1" smtClean="0"/>
              <a:t>setdef</a:t>
            </a:r>
            <a:r>
              <a:rPr lang="en-US" dirty="0" smtClean="0"/>
              <a:t> </a:t>
            </a:r>
            <a:r>
              <a:rPr lang="en-US" dirty="0" err="1" smtClean="0"/>
              <a:t>ack</a:t>
            </a:r>
            <a:r>
              <a:rPr lang="en-US" dirty="0" smtClean="0"/>
              <a:t>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2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in Topspin 3.0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4074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Setup a linear experiment; record 2D planes and optimize water suppression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Determine how many points you want to sample in each dimension and</a:t>
            </a:r>
            <a:br>
              <a:rPr lang="en-US" dirty="0" smtClean="0"/>
            </a:br>
            <a:r>
              <a:rPr lang="en-US" dirty="0" smtClean="0"/>
              <a:t>what percentage of the grid you want to sample.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 smtClean="0"/>
              <a:t>3) Change </a:t>
            </a:r>
            <a:r>
              <a:rPr lang="en-US" dirty="0" err="1" smtClean="0"/>
              <a:t>Fn_type</a:t>
            </a:r>
            <a:r>
              <a:rPr lang="en-US" dirty="0" smtClean="0"/>
              <a:t> to non-uniform-sampling in </a:t>
            </a:r>
            <a:r>
              <a:rPr lang="en-US" dirty="0" err="1" smtClean="0"/>
              <a:t>eda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4) Run the nls2_setup_4.be</a:t>
            </a:r>
          </a:p>
          <a:p>
            <a:endParaRPr lang="en-US" dirty="0"/>
          </a:p>
          <a:p>
            <a:r>
              <a:rPr lang="en-US" dirty="0" smtClean="0"/>
              <a:t>5) Replace schedules with the Poisson Gap Schedule </a:t>
            </a:r>
          </a:p>
          <a:p>
            <a:endParaRPr lang="en-US" dirty="0"/>
          </a:p>
          <a:p>
            <a:r>
              <a:rPr lang="en-US" dirty="0" smtClean="0"/>
              <a:t>6) Check time; if queuing then </a:t>
            </a:r>
            <a:r>
              <a:rPr lang="en-US" dirty="0" err="1" smtClean="0"/>
              <a:t>setdef</a:t>
            </a:r>
            <a:r>
              <a:rPr lang="en-US" dirty="0" smtClean="0"/>
              <a:t> </a:t>
            </a:r>
            <a:r>
              <a:rPr lang="en-US" dirty="0" err="1" smtClean="0"/>
              <a:t>ack</a:t>
            </a:r>
            <a:r>
              <a:rPr lang="en-US" dirty="0" smtClean="0"/>
              <a:t>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8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in Topspin 3.0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creen shot 2012-12-10 at 11.37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934200" cy="46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8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on Agilent/Varian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024377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suit of experiments have NUS implemented.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Setup </a:t>
            </a:r>
            <a:r>
              <a:rPr lang="en-US" dirty="0"/>
              <a:t>a linear experiment; record 2D planes and optimize water suppression</a:t>
            </a:r>
          </a:p>
          <a:p>
            <a:endParaRPr lang="en-US" dirty="0" smtClean="0"/>
          </a:p>
          <a:p>
            <a:r>
              <a:rPr lang="en-US" dirty="0" smtClean="0"/>
              <a:t>Determine </a:t>
            </a:r>
            <a:r>
              <a:rPr lang="en-US" dirty="0"/>
              <a:t>how many points you want to sample in each dimension and</a:t>
            </a:r>
            <a:br>
              <a:rPr lang="en-US" dirty="0"/>
            </a:br>
            <a:r>
              <a:rPr lang="en-US" dirty="0"/>
              <a:t>what percentage of the grid you want to sample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Make the schedule. Schedule must start with 1.</a:t>
            </a:r>
          </a:p>
          <a:p>
            <a:endParaRPr lang="en-US" dirty="0"/>
          </a:p>
          <a:p>
            <a:r>
              <a:rPr lang="en-US" dirty="0" smtClean="0"/>
              <a:t>Copy the schedule to /</a:t>
            </a:r>
            <a:r>
              <a:rPr lang="en-US" dirty="0" err="1" smtClean="0"/>
              <a:t>nmr</a:t>
            </a:r>
            <a:r>
              <a:rPr lang="en-US" dirty="0" smtClean="0"/>
              <a:t>/</a:t>
            </a:r>
            <a:r>
              <a:rPr lang="en-US" dirty="0" err="1" smtClean="0"/>
              <a:t>biopack</a:t>
            </a:r>
            <a:r>
              <a:rPr lang="en-US" dirty="0" smtClean="0"/>
              <a:t>/</a:t>
            </a:r>
            <a:r>
              <a:rPr lang="en-US" dirty="0" err="1" smtClean="0"/>
              <a:t>vnmrsys</a:t>
            </a:r>
            <a:r>
              <a:rPr lang="en-US" dirty="0" smtClean="0"/>
              <a:t>/manual</a:t>
            </a:r>
          </a:p>
          <a:p>
            <a:endParaRPr lang="en-US" dirty="0" smtClean="0"/>
          </a:p>
          <a:p>
            <a:r>
              <a:rPr lang="en-US" dirty="0" smtClean="0"/>
              <a:t>Click Switch to Non-Linear</a:t>
            </a:r>
          </a:p>
          <a:p>
            <a:endParaRPr lang="en-US" dirty="0"/>
          </a:p>
          <a:p>
            <a:r>
              <a:rPr lang="en-US" dirty="0" smtClean="0"/>
              <a:t>Clear schedule and put in your own; then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etup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chedule.</a:t>
            </a:r>
          </a:p>
          <a:p>
            <a:endParaRPr lang="en-US" dirty="0"/>
          </a:p>
          <a:p>
            <a:r>
              <a:rPr lang="en-US" dirty="0" err="1" smtClean="0"/>
              <a:t>dgnls</a:t>
            </a:r>
            <a:r>
              <a:rPr lang="en-US" dirty="0" smtClean="0"/>
              <a:t> to take a look, nli2 </a:t>
            </a:r>
            <a:r>
              <a:rPr lang="en-US" dirty="0" err="1" smtClean="0"/>
              <a:t>nli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3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on Agilent/Varian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159067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suit of experiments that do NOT have NUS implemented.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Setup </a:t>
            </a:r>
            <a:r>
              <a:rPr lang="en-US" dirty="0"/>
              <a:t>a linear experiment; record 2D planes and optimize water suppression</a:t>
            </a:r>
          </a:p>
          <a:p>
            <a:endParaRPr lang="en-US" dirty="0" smtClean="0"/>
          </a:p>
          <a:p>
            <a:r>
              <a:rPr lang="en-US" dirty="0" smtClean="0"/>
              <a:t>Determine </a:t>
            </a:r>
            <a:r>
              <a:rPr lang="en-US" dirty="0"/>
              <a:t>how many points you want to sample in each dimension and</a:t>
            </a:r>
            <a:br>
              <a:rPr lang="en-US" dirty="0"/>
            </a:br>
            <a:r>
              <a:rPr lang="en-US" dirty="0"/>
              <a:t>what percentage of the grid you want to sample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Make the schedule. Schedule must start with 0.</a:t>
            </a:r>
          </a:p>
          <a:p>
            <a:endParaRPr lang="en-US" dirty="0"/>
          </a:p>
          <a:p>
            <a:r>
              <a:rPr lang="en-US" dirty="0" smtClean="0"/>
              <a:t>Copy the schedule to the directory of the experiment ~</a:t>
            </a:r>
            <a:r>
              <a:rPr lang="en-US" dirty="0" err="1" smtClean="0"/>
              <a:t>biopack</a:t>
            </a:r>
            <a:r>
              <a:rPr lang="en-US" dirty="0" smtClean="0"/>
              <a:t>/</a:t>
            </a:r>
            <a:r>
              <a:rPr lang="en-US" dirty="0" err="1" smtClean="0"/>
              <a:t>vnmrsys</a:t>
            </a:r>
            <a:r>
              <a:rPr lang="en-US" dirty="0" smtClean="0"/>
              <a:t>/exp15</a:t>
            </a:r>
          </a:p>
          <a:p>
            <a:endParaRPr lang="en-US" dirty="0" smtClean="0"/>
          </a:p>
          <a:p>
            <a:r>
              <a:rPr lang="en-US" dirty="0" smtClean="0"/>
              <a:t>Run the script BPNLS_setmanual3dHA(‘</a:t>
            </a:r>
            <a:r>
              <a:rPr lang="en-US" dirty="0" err="1" smtClean="0"/>
              <a:t>schedulename</a:t>
            </a:r>
            <a:r>
              <a:rPr lang="en-US" dirty="0" smtClean="0"/>
              <a:t>’)</a:t>
            </a:r>
          </a:p>
          <a:p>
            <a:endParaRPr lang="en-US" dirty="0"/>
          </a:p>
          <a:p>
            <a:r>
              <a:rPr lang="en-US" dirty="0" smtClean="0"/>
              <a:t>Clear schedule and put in your own; then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etup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chedule.</a:t>
            </a:r>
          </a:p>
          <a:p>
            <a:endParaRPr lang="en-US" dirty="0"/>
          </a:p>
          <a:p>
            <a:r>
              <a:rPr lang="en-US" dirty="0" err="1" smtClean="0"/>
              <a:t>dgnls</a:t>
            </a:r>
            <a:r>
              <a:rPr lang="en-US" dirty="0" smtClean="0"/>
              <a:t> to take a look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34338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66800" y="330200"/>
            <a:ext cx="7078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  <a:latin typeface="Palatino Linotype" pitchFamily="18" charset="0"/>
                <a:ea typeface="+mn-ea"/>
                <a:cs typeface="+mn-cs"/>
              </a:rPr>
              <a:t>1D </a:t>
            </a:r>
            <a:r>
              <a:rPr lang="en-US" sz="3200" b="1" baseline="30000" dirty="0">
                <a:solidFill>
                  <a:schemeClr val="accent6"/>
                </a:solidFill>
                <a:latin typeface="Palatino Linotype" pitchFamily="18" charset="0"/>
                <a:ea typeface="+mn-ea"/>
                <a:cs typeface="+mn-cs"/>
              </a:rPr>
              <a:t>1</a:t>
            </a:r>
            <a:r>
              <a:rPr lang="en-US" sz="3200" b="1" dirty="0">
                <a:solidFill>
                  <a:schemeClr val="accent6"/>
                </a:solidFill>
                <a:latin typeface="Palatino Linotype" pitchFamily="18" charset="0"/>
                <a:ea typeface="+mn-ea"/>
                <a:cs typeface="+mn-cs"/>
              </a:rPr>
              <a:t>H spectra of </a:t>
            </a:r>
            <a:r>
              <a:rPr lang="en-US" sz="3200" b="1" dirty="0" err="1">
                <a:solidFill>
                  <a:schemeClr val="accent6"/>
                </a:solidFill>
                <a:latin typeface="Palatino Linotype" pitchFamily="18" charset="0"/>
                <a:ea typeface="+mn-ea"/>
                <a:cs typeface="+mn-cs"/>
              </a:rPr>
              <a:t>Lysozyme</a:t>
            </a:r>
            <a:r>
              <a:rPr lang="en-US" sz="3200" b="1" dirty="0">
                <a:solidFill>
                  <a:schemeClr val="accent6"/>
                </a:solidFill>
                <a:latin typeface="Palatino Linotype" pitchFamily="18" charset="0"/>
                <a:ea typeface="+mn-ea"/>
                <a:cs typeface="+mn-cs"/>
              </a:rPr>
              <a:t>(14.3 </a:t>
            </a:r>
            <a:r>
              <a:rPr lang="en-US" sz="3200" b="1" dirty="0" err="1">
                <a:solidFill>
                  <a:schemeClr val="accent6"/>
                </a:solidFill>
                <a:latin typeface="Palatino Linotype" pitchFamily="18" charset="0"/>
                <a:ea typeface="+mn-ea"/>
                <a:cs typeface="+mn-cs"/>
              </a:rPr>
              <a:t>kDa</a:t>
            </a:r>
            <a:r>
              <a:rPr lang="en-US" sz="3200" b="1" dirty="0">
                <a:solidFill>
                  <a:schemeClr val="accent6"/>
                </a:solidFill>
                <a:latin typeface="Palatino Linotype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3392488" y="5553075"/>
            <a:ext cx="2246312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Palatino Linotype" charset="0"/>
              </a:rPr>
              <a:t>1217 </a:t>
            </a:r>
            <a:r>
              <a:rPr lang="en-US" baseline="30000">
                <a:solidFill>
                  <a:srgbClr val="FF0000"/>
                </a:solidFill>
                <a:latin typeface="Palatino Linotype" charset="0"/>
              </a:rPr>
              <a:t>1</a:t>
            </a:r>
            <a:r>
              <a:rPr lang="en-US">
                <a:solidFill>
                  <a:srgbClr val="FF0000"/>
                </a:solidFill>
                <a:latin typeface="Palatino Linotype" charset="0"/>
              </a:rPr>
              <a:t>H signals</a:t>
            </a:r>
          </a:p>
        </p:txBody>
      </p:sp>
    </p:spTree>
    <p:extLst>
      <p:ext uri="{BB962C8B-B14F-4D97-AF65-F5344CB8AC3E}">
        <p14:creationId xmlns:p14="http://schemas.microsoft.com/office/powerpoint/2010/main" val="88706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2" descr="2dspec_noes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9" b="48797"/>
          <a:stretch/>
        </p:blipFill>
        <p:spPr bwMode="auto">
          <a:xfrm>
            <a:off x="1981200" y="1219200"/>
            <a:ext cx="491558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86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3353</Words>
  <Application>Microsoft Macintosh PowerPoint</Application>
  <PresentationFormat>On-screen Show (4:3)</PresentationFormat>
  <Paragraphs>1122</Paragraphs>
  <Slides>75</Slides>
  <Notes>53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FM reconstructed non-linear and linear 3D HNCO of 50 kDa EntF C-domain (900 MHz, 0.3 mM, 6 hours each) c ~20-24 ns</vt:lpstr>
      <vt:lpstr>PowerPoint Presentation</vt:lpstr>
      <vt:lpstr>PowerPoint Presentation</vt:lpstr>
      <vt:lpstr>PowerPoint Presentation</vt:lpstr>
      <vt:lpstr>Setting up NUS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Elegant Way of Coding.  Works only on Topspin 2 and above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set up in Topspin 2.1 </vt:lpstr>
      <vt:lpstr>How to set up in Topspin 3.0 </vt:lpstr>
      <vt:lpstr>How to set up in Topspin 3.0 </vt:lpstr>
      <vt:lpstr>Setup on Agilent/Varian</vt:lpstr>
      <vt:lpstr>Setup on Agilent/Varian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Hari Arthanari</dc:creator>
  <cp:lastModifiedBy>haribabu arthanari</cp:lastModifiedBy>
  <cp:revision>169</cp:revision>
  <dcterms:created xsi:type="dcterms:W3CDTF">2010-10-13T23:40:48Z</dcterms:created>
  <dcterms:modified xsi:type="dcterms:W3CDTF">2012-12-11T02:01:46Z</dcterms:modified>
</cp:coreProperties>
</file>