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mp3" ContentType="audio/unknown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docx" ContentType="application/vnd.openxmlformats-officedocument.wordprocessingml.document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0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22.bin" ContentType="application/vnd.openxmlformats-officedocument.oleObject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embeddings/oleObject26.bin" ContentType="application/vnd.openxmlformats-officedocument.oleObject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embeddings/oleObject30.bin" ContentType="application/vnd.openxmlformats-officedocument.oleObject"/>
  <Override PartName="/ppt/notesSlides/notesSlide36.xml" ContentType="application/vnd.openxmlformats-officedocument.presentationml.notesSlide+xml"/>
  <Override PartName="/ppt/embeddings/oleObject31.bin" ContentType="application/vnd.openxmlformats-officedocument.oleObject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86"/>
  </p:notesMasterIdLst>
  <p:handoutMasterIdLst>
    <p:handoutMasterId r:id="rId87"/>
  </p:handoutMasterIdLst>
  <p:sldIdLst>
    <p:sldId id="256" r:id="rId2"/>
    <p:sldId id="457" r:id="rId3"/>
    <p:sldId id="458" r:id="rId4"/>
    <p:sldId id="404" r:id="rId5"/>
    <p:sldId id="396" r:id="rId6"/>
    <p:sldId id="397" r:id="rId7"/>
    <p:sldId id="395" r:id="rId8"/>
    <p:sldId id="398" r:id="rId9"/>
    <p:sldId id="399" r:id="rId10"/>
    <p:sldId id="344" r:id="rId11"/>
    <p:sldId id="400" r:id="rId12"/>
    <p:sldId id="402" r:id="rId13"/>
    <p:sldId id="371" r:id="rId14"/>
    <p:sldId id="415" r:id="rId15"/>
    <p:sldId id="405" r:id="rId16"/>
    <p:sldId id="403" r:id="rId17"/>
    <p:sldId id="450" r:id="rId18"/>
    <p:sldId id="451" r:id="rId19"/>
    <p:sldId id="452" r:id="rId20"/>
    <p:sldId id="408" r:id="rId21"/>
    <p:sldId id="406" r:id="rId22"/>
    <p:sldId id="407" r:id="rId23"/>
    <p:sldId id="409" r:id="rId24"/>
    <p:sldId id="410" r:id="rId25"/>
    <p:sldId id="411" r:id="rId26"/>
    <p:sldId id="412" r:id="rId27"/>
    <p:sldId id="413" r:id="rId28"/>
    <p:sldId id="414" r:id="rId29"/>
    <p:sldId id="492" r:id="rId30"/>
    <p:sldId id="493" r:id="rId31"/>
    <p:sldId id="352" r:id="rId32"/>
    <p:sldId id="370" r:id="rId33"/>
    <p:sldId id="372" r:id="rId34"/>
    <p:sldId id="353" r:id="rId35"/>
    <p:sldId id="374" r:id="rId36"/>
    <p:sldId id="390" r:id="rId37"/>
    <p:sldId id="354" r:id="rId38"/>
    <p:sldId id="373" r:id="rId39"/>
    <p:sldId id="383" r:id="rId40"/>
    <p:sldId id="391" r:id="rId41"/>
    <p:sldId id="384" r:id="rId42"/>
    <p:sldId id="459" r:id="rId43"/>
    <p:sldId id="460" r:id="rId44"/>
    <p:sldId id="461" r:id="rId45"/>
    <p:sldId id="462" r:id="rId46"/>
    <p:sldId id="463" r:id="rId47"/>
    <p:sldId id="464" r:id="rId48"/>
    <p:sldId id="465" r:id="rId49"/>
    <p:sldId id="466" r:id="rId50"/>
    <p:sldId id="467" r:id="rId51"/>
    <p:sldId id="468" r:id="rId52"/>
    <p:sldId id="469" r:id="rId53"/>
    <p:sldId id="470" r:id="rId54"/>
    <p:sldId id="471" r:id="rId55"/>
    <p:sldId id="472" r:id="rId56"/>
    <p:sldId id="473" r:id="rId57"/>
    <p:sldId id="474" r:id="rId58"/>
    <p:sldId id="475" r:id="rId59"/>
    <p:sldId id="476" r:id="rId60"/>
    <p:sldId id="477" r:id="rId61"/>
    <p:sldId id="478" r:id="rId62"/>
    <p:sldId id="479" r:id="rId63"/>
    <p:sldId id="480" r:id="rId64"/>
    <p:sldId id="504" r:id="rId65"/>
    <p:sldId id="481" r:id="rId66"/>
    <p:sldId id="482" r:id="rId67"/>
    <p:sldId id="483" r:id="rId68"/>
    <p:sldId id="484" r:id="rId69"/>
    <p:sldId id="485" r:id="rId70"/>
    <p:sldId id="486" r:id="rId71"/>
    <p:sldId id="487" r:id="rId72"/>
    <p:sldId id="488" r:id="rId73"/>
    <p:sldId id="489" r:id="rId74"/>
    <p:sldId id="503" r:id="rId75"/>
    <p:sldId id="494" r:id="rId76"/>
    <p:sldId id="495" r:id="rId77"/>
    <p:sldId id="496" r:id="rId78"/>
    <p:sldId id="497" r:id="rId79"/>
    <p:sldId id="498" r:id="rId80"/>
    <p:sldId id="499" r:id="rId81"/>
    <p:sldId id="500" r:id="rId82"/>
    <p:sldId id="501" r:id="rId83"/>
    <p:sldId id="502" r:id="rId84"/>
    <p:sldId id="490" r:id="rId8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146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293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44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586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5733" algn="l" defTabSz="457146" rtl="0" eaLnBrk="1" latinLnBrk="0" hangingPunct="1"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2879" algn="l" defTabSz="457146" rtl="0" eaLnBrk="1" latinLnBrk="0" hangingPunct="1"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026" algn="l" defTabSz="457146" rtl="0" eaLnBrk="1" latinLnBrk="0" hangingPunct="1"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172" algn="l" defTabSz="457146" rtl="0" eaLnBrk="1" latinLnBrk="0" hangingPunct="1">
      <a:defRPr sz="4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clrMru>
    <a:srgbClr val="006633"/>
    <a:srgbClr val="006C35"/>
    <a:srgbClr val="006C33"/>
    <a:srgbClr val="0016DC"/>
    <a:srgbClr val="FFB4AE"/>
    <a:srgbClr val="FFFDA9"/>
    <a:srgbClr val="B51E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864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notesMaster" Target="notesMasters/notesMaster1.xml"/><Relationship Id="rId87" Type="http://schemas.openxmlformats.org/officeDocument/2006/relationships/handoutMaster" Target="handoutMasters/handoutMaster1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Chart%20in%20Sweden-2012.pp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270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'[Chart in Sweden-2012.ppt]Sheet1'!$E$1:$E$101</c:f>
              <c:numCache>
                <c:formatCode>General</c:formatCode>
                <c:ptCount val="101"/>
                <c:pt idx="0">
                  <c:v>0.001</c:v>
                </c:pt>
                <c:pt idx="1">
                  <c:v>10.0</c:v>
                </c:pt>
                <c:pt idx="2">
                  <c:v>20.0</c:v>
                </c:pt>
                <c:pt idx="3">
                  <c:v>30.0</c:v>
                </c:pt>
                <c:pt idx="4">
                  <c:v>40.0</c:v>
                </c:pt>
                <c:pt idx="5">
                  <c:v>50.0</c:v>
                </c:pt>
                <c:pt idx="6">
                  <c:v>60.0</c:v>
                </c:pt>
                <c:pt idx="7">
                  <c:v>70.0</c:v>
                </c:pt>
                <c:pt idx="8">
                  <c:v>80.0</c:v>
                </c:pt>
                <c:pt idx="9">
                  <c:v>90.0</c:v>
                </c:pt>
                <c:pt idx="10">
                  <c:v>100.0</c:v>
                </c:pt>
                <c:pt idx="11">
                  <c:v>110.0</c:v>
                </c:pt>
                <c:pt idx="12">
                  <c:v>120.0</c:v>
                </c:pt>
                <c:pt idx="13">
                  <c:v>130.0</c:v>
                </c:pt>
                <c:pt idx="14">
                  <c:v>140.0</c:v>
                </c:pt>
                <c:pt idx="15">
                  <c:v>150.0</c:v>
                </c:pt>
                <c:pt idx="16">
                  <c:v>160.0</c:v>
                </c:pt>
                <c:pt idx="17">
                  <c:v>170.0</c:v>
                </c:pt>
                <c:pt idx="18">
                  <c:v>180.0</c:v>
                </c:pt>
                <c:pt idx="19">
                  <c:v>190.0</c:v>
                </c:pt>
                <c:pt idx="20">
                  <c:v>200.0</c:v>
                </c:pt>
                <c:pt idx="21">
                  <c:v>210.0</c:v>
                </c:pt>
                <c:pt idx="22">
                  <c:v>220.0</c:v>
                </c:pt>
                <c:pt idx="23">
                  <c:v>230.0</c:v>
                </c:pt>
                <c:pt idx="24">
                  <c:v>240.0</c:v>
                </c:pt>
                <c:pt idx="25">
                  <c:v>250.0</c:v>
                </c:pt>
                <c:pt idx="26">
                  <c:v>260.0</c:v>
                </c:pt>
                <c:pt idx="27">
                  <c:v>270.0</c:v>
                </c:pt>
                <c:pt idx="28">
                  <c:v>280.0</c:v>
                </c:pt>
                <c:pt idx="29">
                  <c:v>290.0</c:v>
                </c:pt>
                <c:pt idx="30">
                  <c:v>300.0</c:v>
                </c:pt>
                <c:pt idx="31">
                  <c:v>310.0</c:v>
                </c:pt>
                <c:pt idx="32">
                  <c:v>320.0</c:v>
                </c:pt>
                <c:pt idx="33">
                  <c:v>330.0</c:v>
                </c:pt>
                <c:pt idx="34">
                  <c:v>340.0</c:v>
                </c:pt>
                <c:pt idx="35">
                  <c:v>350.0</c:v>
                </c:pt>
                <c:pt idx="36">
                  <c:v>360.0</c:v>
                </c:pt>
                <c:pt idx="37">
                  <c:v>370.0</c:v>
                </c:pt>
                <c:pt idx="38">
                  <c:v>380.0</c:v>
                </c:pt>
                <c:pt idx="39">
                  <c:v>390.0</c:v>
                </c:pt>
                <c:pt idx="40">
                  <c:v>400.0</c:v>
                </c:pt>
                <c:pt idx="41">
                  <c:v>410.0</c:v>
                </c:pt>
                <c:pt idx="42">
                  <c:v>420.0</c:v>
                </c:pt>
                <c:pt idx="43">
                  <c:v>430.0</c:v>
                </c:pt>
                <c:pt idx="44">
                  <c:v>440.0</c:v>
                </c:pt>
                <c:pt idx="45">
                  <c:v>450.0</c:v>
                </c:pt>
                <c:pt idx="46">
                  <c:v>460.0</c:v>
                </c:pt>
                <c:pt idx="47">
                  <c:v>470.0</c:v>
                </c:pt>
                <c:pt idx="48">
                  <c:v>480.0</c:v>
                </c:pt>
                <c:pt idx="49">
                  <c:v>490.0</c:v>
                </c:pt>
                <c:pt idx="50">
                  <c:v>500.0</c:v>
                </c:pt>
                <c:pt idx="51">
                  <c:v>510.0</c:v>
                </c:pt>
                <c:pt idx="52">
                  <c:v>520.0</c:v>
                </c:pt>
                <c:pt idx="53">
                  <c:v>530.0</c:v>
                </c:pt>
                <c:pt idx="54">
                  <c:v>540.0</c:v>
                </c:pt>
                <c:pt idx="55">
                  <c:v>550.0</c:v>
                </c:pt>
                <c:pt idx="56">
                  <c:v>560.0</c:v>
                </c:pt>
                <c:pt idx="57">
                  <c:v>570.0</c:v>
                </c:pt>
                <c:pt idx="58">
                  <c:v>580.0</c:v>
                </c:pt>
                <c:pt idx="59">
                  <c:v>590.0</c:v>
                </c:pt>
                <c:pt idx="60">
                  <c:v>600.0</c:v>
                </c:pt>
                <c:pt idx="61">
                  <c:v>610.0</c:v>
                </c:pt>
                <c:pt idx="62">
                  <c:v>620.0</c:v>
                </c:pt>
                <c:pt idx="63">
                  <c:v>630.0</c:v>
                </c:pt>
                <c:pt idx="64">
                  <c:v>640.0</c:v>
                </c:pt>
                <c:pt idx="65">
                  <c:v>650.0</c:v>
                </c:pt>
                <c:pt idx="66">
                  <c:v>660.0</c:v>
                </c:pt>
                <c:pt idx="67">
                  <c:v>670.0</c:v>
                </c:pt>
                <c:pt idx="68">
                  <c:v>680.0</c:v>
                </c:pt>
                <c:pt idx="69">
                  <c:v>690.0</c:v>
                </c:pt>
                <c:pt idx="70">
                  <c:v>700.0</c:v>
                </c:pt>
                <c:pt idx="71">
                  <c:v>710.0</c:v>
                </c:pt>
                <c:pt idx="72">
                  <c:v>720.0</c:v>
                </c:pt>
                <c:pt idx="73">
                  <c:v>730.0</c:v>
                </c:pt>
                <c:pt idx="74">
                  <c:v>740.0</c:v>
                </c:pt>
                <c:pt idx="75">
                  <c:v>750.0</c:v>
                </c:pt>
                <c:pt idx="76">
                  <c:v>760.0</c:v>
                </c:pt>
                <c:pt idx="77">
                  <c:v>770.0</c:v>
                </c:pt>
                <c:pt idx="78">
                  <c:v>780.0</c:v>
                </c:pt>
                <c:pt idx="79">
                  <c:v>790.0</c:v>
                </c:pt>
                <c:pt idx="80">
                  <c:v>800.0</c:v>
                </c:pt>
                <c:pt idx="81">
                  <c:v>810.0</c:v>
                </c:pt>
                <c:pt idx="82">
                  <c:v>820.0</c:v>
                </c:pt>
                <c:pt idx="83">
                  <c:v>830.0</c:v>
                </c:pt>
                <c:pt idx="84">
                  <c:v>840.0</c:v>
                </c:pt>
                <c:pt idx="85">
                  <c:v>850.0</c:v>
                </c:pt>
                <c:pt idx="86">
                  <c:v>860.0</c:v>
                </c:pt>
                <c:pt idx="87">
                  <c:v>870.0</c:v>
                </c:pt>
                <c:pt idx="88">
                  <c:v>880.0</c:v>
                </c:pt>
                <c:pt idx="89">
                  <c:v>890.0</c:v>
                </c:pt>
                <c:pt idx="90">
                  <c:v>900.0</c:v>
                </c:pt>
                <c:pt idx="91">
                  <c:v>910.0</c:v>
                </c:pt>
                <c:pt idx="92">
                  <c:v>920.0</c:v>
                </c:pt>
                <c:pt idx="93">
                  <c:v>930.0</c:v>
                </c:pt>
                <c:pt idx="94">
                  <c:v>940.0</c:v>
                </c:pt>
                <c:pt idx="95">
                  <c:v>950.0</c:v>
                </c:pt>
                <c:pt idx="96">
                  <c:v>960.0</c:v>
                </c:pt>
                <c:pt idx="97">
                  <c:v>970.0</c:v>
                </c:pt>
                <c:pt idx="98">
                  <c:v>980.0</c:v>
                </c:pt>
                <c:pt idx="99">
                  <c:v>990.0</c:v>
                </c:pt>
                <c:pt idx="100">
                  <c:v>1000.0</c:v>
                </c:pt>
              </c:numCache>
            </c:numRef>
          </c:xVal>
          <c:yVal>
            <c:numRef>
              <c:f>'[Chart in Sweden-2012.ppt]Sheet1'!$F$1:$F$101</c:f>
              <c:numCache>
                <c:formatCode>General</c:formatCode>
                <c:ptCount val="101"/>
                <c:pt idx="0">
                  <c:v>0.003</c:v>
                </c:pt>
                <c:pt idx="1">
                  <c:v>-10.0</c:v>
                </c:pt>
                <c:pt idx="2">
                  <c:v>-26.02059991327963</c:v>
                </c:pt>
                <c:pt idx="3">
                  <c:v>-44.31363764158987</c:v>
                </c:pt>
                <c:pt idx="4">
                  <c:v>-64.08239965311848</c:v>
                </c:pt>
                <c:pt idx="5">
                  <c:v>-84.94850021680094</c:v>
                </c:pt>
                <c:pt idx="6">
                  <c:v>-106.6890750230186</c:v>
                </c:pt>
                <c:pt idx="7">
                  <c:v>-129.156862800998</c:v>
                </c:pt>
                <c:pt idx="8">
                  <c:v>-152.2471989593555</c:v>
                </c:pt>
                <c:pt idx="9">
                  <c:v>-175.8818258495392</c:v>
                </c:pt>
                <c:pt idx="10">
                  <c:v>-200.0</c:v>
                </c:pt>
                <c:pt idx="11">
                  <c:v>-224.5531953674048</c:v>
                </c:pt>
                <c:pt idx="12">
                  <c:v>-249.501749525715</c:v>
                </c:pt>
                <c:pt idx="13">
                  <c:v>-274.8126357998888</c:v>
                </c:pt>
                <c:pt idx="14">
                  <c:v>-300.4579249949534</c:v>
                </c:pt>
                <c:pt idx="15">
                  <c:v>-326.4136888583522</c:v>
                </c:pt>
                <c:pt idx="16">
                  <c:v>-352.659197224948</c:v>
                </c:pt>
                <c:pt idx="17">
                  <c:v>-379.1763166343066</c:v>
                </c:pt>
                <c:pt idx="18">
                  <c:v>-405.9490509185939</c:v>
                </c:pt>
                <c:pt idx="19">
                  <c:v>-432.9631841810375</c:v>
                </c:pt>
                <c:pt idx="20">
                  <c:v>-460.2059991327962</c:v>
                </c:pt>
                <c:pt idx="21">
                  <c:v>-487.666051894123</c:v>
                </c:pt>
                <c:pt idx="22">
                  <c:v>-515.3329897808833</c:v>
                </c:pt>
                <c:pt idx="23">
                  <c:v>-543.1974022840463</c:v>
                </c:pt>
                <c:pt idx="24">
                  <c:v>-571.2506980107854</c:v>
                </c:pt>
                <c:pt idx="25">
                  <c:v>-599.4850021680093</c:v>
                </c:pt>
                <c:pt idx="26">
                  <c:v>-627.8930704724126</c:v>
                </c:pt>
                <c:pt idx="27">
                  <c:v>-656.4682163229241</c:v>
                </c:pt>
                <c:pt idx="28">
                  <c:v>-685.2042487758214</c:v>
                </c:pt>
                <c:pt idx="29">
                  <c:v>-714.0954193906975</c:v>
                </c:pt>
                <c:pt idx="30">
                  <c:v>-743.1363764158988</c:v>
                </c:pt>
                <c:pt idx="31">
                  <c:v>-772.322125088622</c:v>
                </c:pt>
                <c:pt idx="32">
                  <c:v>-801.6479930623699</c:v>
                </c:pt>
                <c:pt idx="33">
                  <c:v>-831.1096001597028</c:v>
                </c:pt>
                <c:pt idx="34">
                  <c:v>-860.7028317943667</c:v>
                </c:pt>
                <c:pt idx="35">
                  <c:v>-890.4238155225965</c:v>
                </c:pt>
                <c:pt idx="36">
                  <c:v>-920.2689002762235</c:v>
                </c:pt>
                <c:pt idx="37">
                  <c:v>-950.2346379047881</c:v>
                </c:pt>
                <c:pt idx="38">
                  <c:v>-980.3177667143879</c:v>
                </c:pt>
                <c:pt idx="39">
                  <c:v>-1010.515196740335</c:v>
                </c:pt>
                <c:pt idx="40">
                  <c:v>-1040.823996531185</c:v>
                </c:pt>
                <c:pt idx="41">
                  <c:v>-1071.241381255091</c:v>
                </c:pt>
                <c:pt idx="42">
                  <c:v>-1101.764701967118</c:v>
                </c:pt>
                <c:pt idx="43">
                  <c:v>-1132.391435899222</c:v>
                </c:pt>
                <c:pt idx="44">
                  <c:v>-1163.119177653922</c:v>
                </c:pt>
                <c:pt idx="45">
                  <c:v>-1193.945631198904</c:v>
                </c:pt>
                <c:pt idx="46">
                  <c:v>-1224.868602573524</c:v>
                </c:pt>
                <c:pt idx="47">
                  <c:v>-1255.885993229787</c:v>
                </c:pt>
                <c:pt idx="48">
                  <c:v>-1286.995793940282</c:v>
                </c:pt>
                <c:pt idx="49">
                  <c:v>-1318.196079213972</c:v>
                </c:pt>
                <c:pt idx="50">
                  <c:v>-1349.48500216801</c:v>
                </c:pt>
                <c:pt idx="51">
                  <c:v>-1380.860789809947</c:v>
                </c:pt>
                <c:pt idx="52">
                  <c:v>-1412.321738690096</c:v>
                </c:pt>
                <c:pt idx="53">
                  <c:v>-1443.866210888418</c:v>
                </c:pt>
                <c:pt idx="54">
                  <c:v>-1475.492630304403</c:v>
                </c:pt>
                <c:pt idx="55">
                  <c:v>-1507.199479221834</c:v>
                </c:pt>
                <c:pt idx="56">
                  <c:v>-1538.985295123472</c:v>
                </c:pt>
                <c:pt idx="57">
                  <c:v>-1570.84866773332</c:v>
                </c:pt>
                <c:pt idx="58">
                  <c:v>-1602.788236266504</c:v>
                </c:pt>
                <c:pt idx="59">
                  <c:v>-1634.802686868865</c:v>
                </c:pt>
                <c:pt idx="60">
                  <c:v>-1666.890750230186</c:v>
                </c:pt>
                <c:pt idx="61">
                  <c:v>-1699.051199356568</c:v>
                </c:pt>
                <c:pt idx="62">
                  <c:v>-1731.282847488917</c:v>
                </c:pt>
                <c:pt idx="63">
                  <c:v>-1763.584546155756</c:v>
                </c:pt>
                <c:pt idx="64">
                  <c:v>-1795.955183349688</c:v>
                </c:pt>
                <c:pt idx="65">
                  <c:v>-1828.393681817856</c:v>
                </c:pt>
                <c:pt idx="66">
                  <c:v>-1860.898997457633</c:v>
                </c:pt>
                <c:pt idx="67">
                  <c:v>-1893.470117809554</c:v>
                </c:pt>
                <c:pt idx="68">
                  <c:v>-1926.106060640241</c:v>
                </c:pt>
                <c:pt idx="69">
                  <c:v>-1958.805872608706</c:v>
                </c:pt>
                <c:pt idx="70">
                  <c:v>-1991.56862800998</c:v>
                </c:pt>
                <c:pt idx="71">
                  <c:v>-2024.393427590544</c:v>
                </c:pt>
                <c:pt idx="72">
                  <c:v>-2057.279397430513</c:v>
                </c:pt>
                <c:pt idx="73">
                  <c:v>-2090.225687887933</c:v>
                </c:pt>
                <c:pt idx="74">
                  <c:v>-2123.231472600923</c:v>
                </c:pt>
                <c:pt idx="75">
                  <c:v>-2156.295947543775</c:v>
                </c:pt>
                <c:pt idx="76">
                  <c:v>-2189.418330133401</c:v>
                </c:pt>
                <c:pt idx="77">
                  <c:v>-2222.597858382811</c:v>
                </c:pt>
                <c:pt idx="78">
                  <c:v>-2255.833790098574</c:v>
                </c:pt>
                <c:pt idx="79">
                  <c:v>-2289.12540211945</c:v>
                </c:pt>
                <c:pt idx="80">
                  <c:v>-2322.471989593555</c:v>
                </c:pt>
                <c:pt idx="81">
                  <c:v>-2355.872865291707</c:v>
                </c:pt>
                <c:pt idx="82">
                  <c:v>-2389.327358954647</c:v>
                </c:pt>
                <c:pt idx="83">
                  <c:v>-2422.834816672141</c:v>
                </c:pt>
                <c:pt idx="84">
                  <c:v>-2456.394600291981</c:v>
                </c:pt>
                <c:pt idx="85">
                  <c:v>-2490.00608685715</c:v>
                </c:pt>
                <c:pt idx="86">
                  <c:v>-2523.668668069453</c:v>
                </c:pt>
                <c:pt idx="87">
                  <c:v>-2557.381749778198</c:v>
                </c:pt>
                <c:pt idx="88">
                  <c:v>-2591.144751492148</c:v>
                </c:pt>
                <c:pt idx="89">
                  <c:v>-2624.957105913973</c:v>
                </c:pt>
                <c:pt idx="90">
                  <c:v>-2658.818258495392</c:v>
                </c:pt>
                <c:pt idx="91">
                  <c:v>-2692.727667012195</c:v>
                </c:pt>
                <c:pt idx="92">
                  <c:v>-2726.684801157896</c:v>
                </c:pt>
                <c:pt idx="93">
                  <c:v>-2760.68914215516</c:v>
                </c:pt>
                <c:pt idx="94">
                  <c:v>-2794.740182383717</c:v>
                </c:pt>
                <c:pt idx="95">
                  <c:v>-2828.837425024405</c:v>
                </c:pt>
                <c:pt idx="96">
                  <c:v>-2862.980383717986</c:v>
                </c:pt>
                <c:pt idx="97">
                  <c:v>-2897.168582238257</c:v>
                </c:pt>
                <c:pt idx="98">
                  <c:v>-2931.401554178645</c:v>
                </c:pt>
                <c:pt idx="99">
                  <c:v>-2965.678842651575</c:v>
                </c:pt>
                <c:pt idx="100">
                  <c:v>-3000.0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1618296"/>
        <c:axId val="-2111701160"/>
      </c:scatterChart>
      <c:valAx>
        <c:axId val="-2111618296"/>
        <c:scaling>
          <c:orientation val="minMax"/>
          <c:max val="1000.0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25400"/>
        </c:spPr>
        <c:txPr>
          <a:bodyPr/>
          <a:lstStyle/>
          <a:p>
            <a:pPr>
              <a:defRPr sz="100"/>
            </a:pPr>
            <a:endParaRPr lang="en-US"/>
          </a:p>
        </c:txPr>
        <c:crossAx val="-2111701160"/>
        <c:crosses val="autoZero"/>
        <c:crossBetween val="midCat"/>
      </c:valAx>
      <c:valAx>
        <c:axId val="-2111701160"/>
        <c:scaling>
          <c:orientation val="minMax"/>
          <c:max val="0.0"/>
          <c:min val="-3000.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/>
        </c:spPr>
        <c:txPr>
          <a:bodyPr/>
          <a:lstStyle/>
          <a:p>
            <a:pPr>
              <a:defRPr sz="1000"/>
            </a:pPr>
            <a:endParaRPr lang="en-US"/>
          </a:p>
        </c:txPr>
        <c:crossAx val="-211161829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Relationship Id="rId2" Type="http://schemas.openxmlformats.org/officeDocument/2006/relationships/image" Target="../media/image78.emf"/><Relationship Id="rId3" Type="http://schemas.openxmlformats.org/officeDocument/2006/relationships/image" Target="../media/image7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24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image" Target="../media/image38.emf"/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Relationship Id="rId2" Type="http://schemas.openxmlformats.org/officeDocument/2006/relationships/image" Target="../media/image5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Relationship Id="rId2" Type="http://schemas.openxmlformats.org/officeDocument/2006/relationships/image" Target="../media/image65.emf"/><Relationship Id="rId3" Type="http://schemas.openxmlformats.org/officeDocument/2006/relationships/image" Target="../media/image6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4C34C31-0B3A-704A-B287-2AB57B1AE254}" type="datetimeFigureOut">
              <a:rPr lang="en-US"/>
              <a:pPr>
                <a:defRPr/>
              </a:pPr>
              <a:t>12/20/12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29D64AE-AE0C-AB4C-8FC1-80B906347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3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56D39C8-3A4B-DA4D-B498-B959C89D2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965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14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29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44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58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5733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1B62FF-85A1-B049-9AA0-950FAB0F39F0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0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540306-C0A8-DD41-ACB0-89D5A8A4D94E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67ADA1-601E-0B47-84FD-0BA08FB36088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CCB366-674E-024E-9B2E-6871EAE6829B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C1E2F8-BD2A-484D-B115-91EB70B57031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C5C533-6A63-F941-AD17-3AF0340091AA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FD20DE-B00B-9044-A95F-EE5AAA217582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454FD4-A2FD-EB4F-85FB-FADFC1CD2C06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559573-4A14-9547-8186-7654C922C0E7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897E92-FA35-8C43-AAAA-83D97DDCE6F1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283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25D78C-37FC-D14C-A118-BB1F2A8A44C2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28774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77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000" smtClean="0">
                <a:solidFill>
                  <a:srgbClr val="000000"/>
                </a:solidFill>
              </a:rPr>
              <a:t>256 of 1,024 data points were selected using the Poisson-Gap sampling method</a:t>
            </a:r>
          </a:p>
          <a:p>
            <a:pPr eaLnBrk="1" hangingPunct="1">
              <a:defRPr/>
            </a:pPr>
            <a:r>
              <a:rPr lang="en-US" sz="2000" smtClean="0">
                <a:solidFill>
                  <a:srgbClr val="000000"/>
                </a:solidFill>
              </a:rPr>
              <a:t>threshold of 98%.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6CF26C-D2D6-4A4B-9F2C-4AA28EC19F17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73835A-3928-5141-843D-7896F37B475F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D98EC7-740D-FA48-BDC9-E48A6236A4B3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29184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18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CB92A7-3FCB-FB48-9105-72E4055D9D25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33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F46F91-7200-8E48-8879-1F5410A34DDA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73A926-663D-AA42-967B-99358EEA55EA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2000" smtClean="0">
                <a:solidFill>
                  <a:srgbClr val="000000"/>
                </a:solidFill>
              </a:rPr>
              <a:t>10,906 of the 1,350,000 indirect data points (complex) (0.8%) were measured with a Poisson-Gap sampling schedule. </a:t>
            </a:r>
          </a:p>
          <a:p>
            <a:pPr>
              <a:spcBef>
                <a:spcPct val="0"/>
              </a:spcBef>
              <a:defRPr/>
            </a:pPr>
            <a:r>
              <a:rPr lang="en-US" sz="2000" smtClean="0">
                <a:solidFill>
                  <a:srgbClr val="000000"/>
                </a:solidFill>
              </a:rPr>
              <a:t>60 x 150 x 150   proton dimension 500.1 Hz; </a:t>
            </a:r>
          </a:p>
          <a:p>
            <a:pPr>
              <a:spcBef>
                <a:spcPct val="0"/>
              </a:spcBef>
              <a:defRPr/>
            </a:pPr>
            <a:r>
              <a:rPr lang="en-US" sz="2000" smtClean="0">
                <a:solidFill>
                  <a:srgbClr val="000000"/>
                </a:solidFill>
              </a:rPr>
              <a:t>carbon dimensions 1,257.6 Hz</a:t>
            </a: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BE3014-8B5A-BE40-8DFE-155B83C86824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315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2000" smtClean="0">
                <a:solidFill>
                  <a:srgbClr val="000000"/>
                </a:solidFill>
              </a:rPr>
              <a:t>10,906 of the 1,350,000 indirect data points (complex) (0.8%) were measured with a Poisson-Gap sampling schedule. </a:t>
            </a:r>
          </a:p>
          <a:p>
            <a:pPr>
              <a:spcBef>
                <a:spcPct val="0"/>
              </a:spcBef>
              <a:defRPr/>
            </a:pPr>
            <a:r>
              <a:rPr lang="en-US" sz="2000" smtClean="0">
                <a:solidFill>
                  <a:srgbClr val="000000"/>
                </a:solidFill>
              </a:rPr>
              <a:t>60 x 150 x 150   proton dimension 500.1 Hz; </a:t>
            </a:r>
          </a:p>
          <a:p>
            <a:pPr>
              <a:spcBef>
                <a:spcPct val="0"/>
              </a:spcBef>
              <a:defRPr/>
            </a:pPr>
            <a:r>
              <a:rPr lang="en-US" sz="2000" smtClean="0">
                <a:solidFill>
                  <a:srgbClr val="000000"/>
                </a:solidFill>
              </a:rPr>
              <a:t>carbon dimensions 1,257.6 Hz</a:t>
            </a: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59298-6C19-6B49-B049-7B540A3A4DC4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B14A62-6DE1-3F49-9D5E-074478B5C0CE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31846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84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1800" smtClean="0">
                <a:latin typeface="Courier" charset="0"/>
                <a:cs typeface="+mn-cs"/>
              </a:rPr>
              <a:t>EntF is an enterobactin synthetase (enterobactin is asiderophore that helps E. coli acquire iron from hosts).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11BB32-A145-D243-8296-C1861B2C3669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5D422B-B574-AE4D-96A6-58ED70CFC31A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6AA81D-1532-5944-B708-AD0FC790D826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64C1E8-5031-9245-8242-456E4CC125E3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638EC0-83B3-F444-850A-EC3B36764825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C176DC-D934-6E4A-B974-3581F2B6AF1B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E1EEBF-239F-114F-8EF4-4BD1C5C849B8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89ECD8-801B-BA48-8412-AFA5CEC384EF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1290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0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8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25B837-086F-8C4D-97D3-4DA053B90A7B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382A36-3210-B544-99B2-3BB7664AB3BF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8390B4-1C9A-C449-B204-6582F7B71465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C0F622-22B3-C145-8B98-941FBF980851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331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7571" name="Rectangle 1027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12A1D5-5799-D04C-909C-A18E8B831FA1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692150"/>
            <a:ext cx="4513263" cy="3386138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84238" y="4308475"/>
            <a:ext cx="5089525" cy="41560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65" tIns="44134" rIns="88265" bIns="44134"/>
          <a:lstStyle/>
          <a:p>
            <a:pPr>
              <a:defRPr/>
            </a:pPr>
            <a:endParaRPr lang="en-US">
              <a:ea typeface="ＭＳ 明朝" charset="0"/>
              <a:cs typeface="ＭＳ 明朝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13E49F-00A7-7448-8D7D-F46D9333AD9E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F4A3-035F-F740-9384-74A0C53CDFFC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737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0EAE71-A243-D04C-8CC1-718E646014EB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F8E5BF-2002-0F49-8627-BE7FE03FCF7E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CAE049-8FEB-4D44-B4A2-7EF323C45502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334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E64DF5-7BC2-764F-8E09-76125E976FFE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A030A9-3CC2-D946-9FC7-9809C169248C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FE02DA-3F34-D54D-B3F6-27E01DFE4D17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58BDF6-7C5E-D04A-B28B-9DF5ECEB2729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85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9D3D14-3C3B-AA4C-B455-371F28D0729C}" type="slidenum">
              <a:rPr lang="en-US"/>
              <a:pPr>
                <a:defRPr/>
              </a:pPr>
              <a:t>78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E7F73F-5384-7D4F-9D6B-75AB6EF7DB3D}" type="slidenum">
              <a:rPr lang="en-US"/>
              <a:pPr>
                <a:defRPr/>
              </a:pPr>
              <a:t>79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95A313-253B-EB44-9E52-502BAC7FEF31}" type="slidenum">
              <a:rPr lang="en-US"/>
              <a:pPr>
                <a:defRPr/>
              </a:pPr>
              <a:t>80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EC485F-014A-C640-A620-90510BAF08AC}" type="slidenum">
              <a:rPr lang="en-US"/>
              <a:pPr>
                <a:defRPr/>
              </a:pPr>
              <a:t>81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46E148-1E9D-A14E-9772-87A4457EE07C}" type="slidenum">
              <a:rPr lang="en-US"/>
              <a:pPr>
                <a:defRPr/>
              </a:pPr>
              <a:t>82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1138F8-6D87-B843-B365-A555CD937FA2}" type="slidenum">
              <a:rPr lang="en-US"/>
              <a:pPr>
                <a:defRPr/>
              </a:pPr>
              <a:t>83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1DDE50-EAC5-3043-82C5-D4AA1C060CBE}" type="slidenum">
              <a:rPr lang="en-US"/>
              <a:pPr>
                <a:defRPr/>
              </a:pPr>
              <a:t>84</a:t>
            </a:fld>
            <a:endParaRPr lang="en-US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E6A586-42D7-1544-9312-300AACE8A802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E215C1-FEC7-AE44-B5A4-2DFE74057688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78C9D1-2E55-E741-BAAB-6C0939E60B01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757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80E555-C26B-6949-8743-7D3C7099B074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1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A1A18-8BEA-ED4F-B5A1-6A679398B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70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0A4F1-6F6E-E647-BFF5-6A41421CA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53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4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4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46730-4A99-E348-8CC6-4616F4EA3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19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27D37-8899-7846-9916-773EA402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13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1B454-64DB-B44F-AFAE-0331E8C93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44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A50F4-3E96-734A-B885-FA8C8365A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67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E6F2F-FBF4-424E-A021-F61DCEBC1F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67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D5ADB-0F2D-7A4C-9123-7CFDA9AF6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75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6" indent="0">
              <a:buNone/>
              <a:defRPr sz="1800"/>
            </a:lvl2pPr>
            <a:lvl3pPr marL="914293" indent="0">
              <a:buNone/>
              <a:defRPr sz="1600"/>
            </a:lvl3pPr>
            <a:lvl4pPr marL="1371440" indent="0">
              <a:buNone/>
              <a:defRPr sz="1400"/>
            </a:lvl4pPr>
            <a:lvl5pPr marL="1828586" indent="0">
              <a:buNone/>
              <a:defRPr sz="1400"/>
            </a:lvl5pPr>
            <a:lvl6pPr marL="2285733" indent="0">
              <a:buNone/>
              <a:defRPr sz="1400"/>
            </a:lvl6pPr>
            <a:lvl7pPr marL="2742879" indent="0">
              <a:buNone/>
              <a:defRPr sz="1400"/>
            </a:lvl7pPr>
            <a:lvl8pPr marL="3200026" indent="0">
              <a:buNone/>
              <a:defRPr sz="1400"/>
            </a:lvl8pPr>
            <a:lvl9pPr marL="365717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48020-3D21-A941-A79A-F854422A1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5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6AE25-E003-7648-BF40-5980C6F85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7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6F1C1-6282-C343-A323-9B7565AD9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18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558E5-F1D8-9F47-8A5C-B15407B9F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0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075B4-755F-0C4C-8AB8-75A5B6087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1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3593C-713A-854E-A762-CEABFA026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37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E4BAA-5FDE-9A43-AA05-7FC95D93D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07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  <a:cs typeface="+mn-cs"/>
              </a:defRPr>
            </a:lvl1pPr>
          </a:lstStyle>
          <a:p>
            <a:pPr>
              <a:defRPr/>
            </a:pPr>
            <a:fld id="{BE739FD6-8FCE-934E-B8AD-7E23972FA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2" r:id="rId12"/>
    <p:sldLayoutId id="2147483803" r:id="rId13"/>
    <p:sldLayoutId id="2147483804" r:id="rId14"/>
    <p:sldLayoutId id="2147483805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  <a:cs typeface="ＭＳ Ｐゴシック" charset="0"/>
        </a:defRPr>
      </a:lvl5pPr>
      <a:lvl6pPr marL="457146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6pPr>
      <a:lvl7pPr marL="914293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7pPr>
      <a:lvl8pPr marL="137144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8pPr>
      <a:lvl9pPr marL="1828586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charset="0"/>
          <a:ea typeface="ＭＳ Ｐゴシック" charset="0"/>
        </a:defRPr>
      </a:lvl9pPr>
    </p:titleStyle>
    <p:bodyStyle>
      <a:lvl1pPr marL="342860" indent="-34286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669846" indent="-3254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230" indent="-35079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693" indent="-31587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80967" indent="-33968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8113" indent="-33968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259" indent="-33968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406" indent="-33968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9553" indent="-33968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2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1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2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13.emf"/><Relationship Id="rId10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5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23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2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26.emf"/><Relationship Id="rId6" Type="http://schemas.openxmlformats.org/officeDocument/2006/relationships/image" Target="../media/image27.png"/><Relationship Id="rId7" Type="http://schemas.openxmlformats.org/officeDocument/2006/relationships/oleObject" Target="../embeddings/oleObject10.bin"/><Relationship Id="rId8" Type="http://schemas.openxmlformats.org/officeDocument/2006/relationships/image" Target="../media/image2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emf"/><Relationship Id="rId20" Type="http://schemas.openxmlformats.org/officeDocument/2006/relationships/oleObject" Target="../embeddings/oleObject19.bin"/><Relationship Id="rId21" Type="http://schemas.openxmlformats.org/officeDocument/2006/relationships/image" Target="../media/image38.emf"/><Relationship Id="rId10" Type="http://schemas.openxmlformats.org/officeDocument/2006/relationships/oleObject" Target="../embeddings/oleObject14.bin"/><Relationship Id="rId11" Type="http://schemas.openxmlformats.org/officeDocument/2006/relationships/image" Target="../media/image24.emf"/><Relationship Id="rId12" Type="http://schemas.openxmlformats.org/officeDocument/2006/relationships/oleObject" Target="../embeddings/oleObject15.bin"/><Relationship Id="rId13" Type="http://schemas.openxmlformats.org/officeDocument/2006/relationships/image" Target="../media/image34.emf"/><Relationship Id="rId14" Type="http://schemas.openxmlformats.org/officeDocument/2006/relationships/oleObject" Target="../embeddings/oleObject16.bin"/><Relationship Id="rId15" Type="http://schemas.openxmlformats.org/officeDocument/2006/relationships/image" Target="../media/image35.emf"/><Relationship Id="rId16" Type="http://schemas.openxmlformats.org/officeDocument/2006/relationships/oleObject" Target="../embeddings/oleObject17.bin"/><Relationship Id="rId17" Type="http://schemas.openxmlformats.org/officeDocument/2006/relationships/image" Target="../media/image36.emf"/><Relationship Id="rId18" Type="http://schemas.openxmlformats.org/officeDocument/2006/relationships/oleObject" Target="../embeddings/oleObject18.bin"/><Relationship Id="rId19" Type="http://schemas.openxmlformats.org/officeDocument/2006/relationships/image" Target="../media/image3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31.e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32.emf"/><Relationship Id="rId8" Type="http://schemas.openxmlformats.org/officeDocument/2006/relationships/oleObject" Target="../embeddings/oleObject1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39.emf"/><Relationship Id="rId6" Type="http://schemas.openxmlformats.org/officeDocument/2006/relationships/chart" Target="../charts/chart1.xml"/><Relationship Id="rId7" Type="http://schemas.openxmlformats.org/officeDocument/2006/relationships/oleObject" Target="../embeddings/oleObject20.bin"/><Relationship Id="rId8" Type="http://schemas.openxmlformats.org/officeDocument/2006/relationships/image" Target="../media/image40.emf"/><Relationship Id="rId9" Type="http://schemas.openxmlformats.org/officeDocument/2006/relationships/oleObject" Target="../embeddings/oleObject21.bin"/><Relationship Id="rId10" Type="http://schemas.openxmlformats.org/officeDocument/2006/relationships/image" Target="../media/image4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Mathematics_of_Computation" TargetMode="External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58.emf"/><Relationship Id="rId6" Type="http://schemas.openxmlformats.org/officeDocument/2006/relationships/oleObject" Target="../embeddings/oleObject22.bin"/><Relationship Id="rId7" Type="http://schemas.openxmlformats.org/officeDocument/2006/relationships/image" Target="../media/image59.emf"/><Relationship Id="rId8" Type="http://schemas.openxmlformats.org/officeDocument/2006/relationships/image" Target="../media/image60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64.emf"/><Relationship Id="rId6" Type="http://schemas.openxmlformats.org/officeDocument/2006/relationships/oleObject" Target="../embeddings/oleObject24.bin"/><Relationship Id="rId7" Type="http://schemas.openxmlformats.org/officeDocument/2006/relationships/image" Target="../media/image65.emf"/><Relationship Id="rId8" Type="http://schemas.openxmlformats.org/officeDocument/2006/relationships/oleObject" Target="../embeddings/oleObject25.bin"/><Relationship Id="rId9" Type="http://schemas.openxmlformats.org/officeDocument/2006/relationships/image" Target="../media/image66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oleObject" Target="../embeddings/oleObject26.bin"/><Relationship Id="rId7" Type="http://schemas.openxmlformats.org/officeDocument/2006/relationships/image" Target="../media/image73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Microsoft_Excel_97_-_2004_Worksheet2.xls"/><Relationship Id="rId5" Type="http://schemas.openxmlformats.org/officeDocument/2006/relationships/image" Target="../media/image76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77.emf"/><Relationship Id="rId6" Type="http://schemas.openxmlformats.org/officeDocument/2006/relationships/oleObject" Target="../embeddings/oleObject28.bin"/><Relationship Id="rId7" Type="http://schemas.openxmlformats.org/officeDocument/2006/relationships/image" Target="../media/image78.emf"/><Relationship Id="rId8" Type="http://schemas.openxmlformats.org/officeDocument/2006/relationships/oleObject" Target="../embeddings/oleObject29.bin"/><Relationship Id="rId9" Type="http://schemas.openxmlformats.org/officeDocument/2006/relationships/image" Target="../media/image79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oleObject" Target="../embeddings/oleObject30.bin"/><Relationship Id="rId5" Type="http://schemas.openxmlformats.org/officeDocument/2006/relationships/image" Target="../media/image85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87.png"/><Relationship Id="rId5" Type="http://schemas.openxmlformats.org/officeDocument/2006/relationships/oleObject" Target="../embeddings/oleObject31.bin"/><Relationship Id="rId6" Type="http://schemas.openxmlformats.org/officeDocument/2006/relationships/image" Target="../media/image86.emf"/><Relationship Id="rId7" Type="http://schemas.openxmlformats.org/officeDocument/2006/relationships/image" Target="../media/image88.jp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oleObject" Target="../embeddings/Microsoft_Excel_97_-_2004_Worksheet3.xls"/><Relationship Id="rId5" Type="http://schemas.openxmlformats.org/officeDocument/2006/relationships/image" Target="../media/image105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8153400" cy="1752600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Futura"/>
                <a:cs typeface="Futura"/>
              </a:rPr>
              <a:t>Non-uniform sampling and processing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962400"/>
            <a:ext cx="8077200" cy="1752600"/>
          </a:xfrm>
        </p:spPr>
        <p:txBody>
          <a:bodyPr/>
          <a:lstStyle/>
          <a:p>
            <a:pPr algn="r">
              <a:spcBef>
                <a:spcPct val="0"/>
              </a:spcBef>
              <a:defRPr/>
            </a:pPr>
            <a:r>
              <a:rPr lang="en-US" sz="2000" dirty="0">
                <a:solidFill>
                  <a:srgbClr val="832C00"/>
                </a:solidFill>
                <a:cs typeface="+mn-cs"/>
              </a:rPr>
              <a:t>Sven G. Hyberts, Wagner lab </a:t>
            </a:r>
          </a:p>
          <a:p>
            <a:pPr algn="r">
              <a:spcBef>
                <a:spcPct val="0"/>
              </a:spcBef>
              <a:defRPr/>
            </a:pPr>
            <a:r>
              <a:rPr lang="en-US" sz="2000" dirty="0">
                <a:solidFill>
                  <a:srgbClr val="832C00"/>
                </a:solidFill>
                <a:cs typeface="+mn-cs"/>
              </a:rPr>
              <a:t>Harvard Medical School</a:t>
            </a:r>
          </a:p>
          <a:p>
            <a:pPr algn="r" eaLnBrk="1" hangingPunct="1">
              <a:defRPr/>
            </a:pPr>
            <a:r>
              <a:rPr lang="en-US" sz="2000" dirty="0">
                <a:solidFill>
                  <a:srgbClr val="832C00"/>
                </a:solidFill>
                <a:cs typeface="+mn-cs"/>
              </a:rPr>
              <a:t>BCMP228 class </a:t>
            </a:r>
            <a:r>
              <a:rPr lang="en-US" sz="2000">
                <a:solidFill>
                  <a:srgbClr val="832C00"/>
                </a:solidFill>
                <a:cs typeface="+mn-cs"/>
              </a:rPr>
              <a:t>Dec </a:t>
            </a:r>
            <a:r>
              <a:rPr lang="en-US" sz="2000" smtClean="0">
                <a:solidFill>
                  <a:srgbClr val="832C00"/>
                </a:solidFill>
                <a:cs typeface="+mn-cs"/>
              </a:rPr>
              <a:t>7, </a:t>
            </a:r>
            <a:r>
              <a:rPr lang="en-US" sz="2000" dirty="0">
                <a:solidFill>
                  <a:srgbClr val="832C00"/>
                </a:solidFill>
                <a:cs typeface="+mn-cs"/>
              </a:rPr>
              <a:t>2012</a:t>
            </a:r>
          </a:p>
          <a:p>
            <a:pPr algn="r" eaLnBrk="1" hangingPunct="1"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81000" y="6172200"/>
            <a:ext cx="3321284" cy="30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accent2"/>
                </a:solidFill>
                <a:latin typeface="Courier" charset="0"/>
              </a:rPr>
              <a:t>sven_hyberts@hms.harvard.edu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CD0FA-B1AD-2942-A699-284C7942A1E9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25602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4601"/>
            <a:ext cx="57912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9" name="Text Box 1029"/>
          <p:cNvSpPr txBox="1">
            <a:spLocks noChangeArrowheads="1"/>
          </p:cNvSpPr>
          <p:nvPr/>
        </p:nvSpPr>
        <p:spPr bwMode="auto">
          <a:xfrm>
            <a:off x="6400801" y="5867401"/>
            <a:ext cx="614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Symbol" charset="0"/>
              </a:rPr>
              <a:t>t</a:t>
            </a:r>
            <a:r>
              <a:rPr lang="en-US" sz="1800" baseline="-25000" dirty="0"/>
              <a:t> </a:t>
            </a:r>
            <a:r>
              <a:rPr lang="en-US" sz="1800" dirty="0"/>
              <a:t>/T</a:t>
            </a:r>
            <a:r>
              <a:rPr lang="en-US" sz="1800" baseline="-25000" dirty="0"/>
              <a:t>2</a:t>
            </a:r>
            <a:endParaRPr lang="en-US" sz="1800" dirty="0"/>
          </a:p>
        </p:txBody>
      </p:sp>
      <p:sp>
        <p:nvSpPr>
          <p:cNvPr id="246790" name="Text Box 1030"/>
          <p:cNvSpPr txBox="1">
            <a:spLocks noChangeArrowheads="1"/>
          </p:cNvSpPr>
          <p:nvPr/>
        </p:nvSpPr>
        <p:spPr bwMode="auto">
          <a:xfrm>
            <a:off x="2819401" y="2286000"/>
            <a:ext cx="569440" cy="36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0" hangingPunct="0">
              <a:defRPr/>
            </a:pPr>
            <a:r>
              <a:rPr lang="en-US" sz="1800" dirty="0"/>
              <a:t>S/N</a:t>
            </a:r>
          </a:p>
        </p:txBody>
      </p:sp>
      <p:sp>
        <p:nvSpPr>
          <p:cNvPr id="246795" name="Text Box 1035"/>
          <p:cNvSpPr txBox="1">
            <a:spLocks noChangeArrowheads="1"/>
          </p:cNvSpPr>
          <p:nvPr/>
        </p:nvSpPr>
        <p:spPr bwMode="auto">
          <a:xfrm>
            <a:off x="5257800" y="6248400"/>
            <a:ext cx="35941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600" dirty="0" err="1">
                <a:solidFill>
                  <a:schemeClr val="tx2"/>
                </a:solidFill>
              </a:rPr>
              <a:t>Rovnyak</a:t>
            </a:r>
            <a:r>
              <a:rPr lang="en-US" sz="1600" dirty="0">
                <a:solidFill>
                  <a:schemeClr val="tx2"/>
                </a:solidFill>
              </a:rPr>
              <a:t>, et al., JBNMR 30(1), 2004</a:t>
            </a:r>
          </a:p>
        </p:txBody>
      </p:sp>
      <p:sp>
        <p:nvSpPr>
          <p:cNvPr id="246796" name="Rectangle 1036"/>
          <p:cNvSpPr>
            <a:spLocks noChangeArrowheads="1"/>
          </p:cNvSpPr>
          <p:nvPr/>
        </p:nvSpPr>
        <p:spPr bwMode="auto">
          <a:xfrm>
            <a:off x="3886200" y="3590926"/>
            <a:ext cx="4724400" cy="2124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 eaLnBrk="0" hangingPunct="0">
              <a:defRPr/>
            </a:pPr>
            <a:endParaRPr lang="en-US" sz="2400"/>
          </a:p>
        </p:txBody>
      </p:sp>
      <p:sp>
        <p:nvSpPr>
          <p:cNvPr id="246797" name="Text Box 1037"/>
          <p:cNvSpPr txBox="1">
            <a:spLocks noChangeArrowheads="1"/>
          </p:cNvSpPr>
          <p:nvPr/>
        </p:nvSpPr>
        <p:spPr bwMode="auto">
          <a:xfrm>
            <a:off x="381001" y="1293814"/>
            <a:ext cx="8140134" cy="92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800" dirty="0"/>
              <a:t>Relations between length of evolution time, S/N and resolution are well known</a:t>
            </a:r>
          </a:p>
          <a:p>
            <a:pPr eaLnBrk="0" hangingPunct="0">
              <a:defRPr/>
            </a:pPr>
            <a:r>
              <a:rPr lang="en-US" sz="1800" dirty="0"/>
              <a:t>For optimal resolution, </a:t>
            </a:r>
            <a:r>
              <a:rPr lang="en-US" sz="1800" dirty="0">
                <a:latin typeface="Symbol" charset="0"/>
              </a:rPr>
              <a:t>t</a:t>
            </a:r>
            <a:r>
              <a:rPr lang="en-US" sz="1800" dirty="0"/>
              <a:t> should be as long </a:t>
            </a:r>
            <a:r>
              <a:rPr lang="en-US" sz="1800" dirty="0">
                <a:solidFill>
                  <a:srgbClr val="2029FF"/>
                </a:solidFill>
              </a:rPr>
              <a:t>as </a:t>
            </a:r>
            <a:r>
              <a:rPr lang="en-US" sz="1800" dirty="0">
                <a:solidFill>
                  <a:srgbClr val="2029FF"/>
                </a:solidFill>
                <a:latin typeface="Symbol" charset="0"/>
              </a:rPr>
              <a:t>π</a:t>
            </a:r>
            <a:r>
              <a:rPr lang="en-US" sz="1800" dirty="0">
                <a:solidFill>
                  <a:srgbClr val="2029FF"/>
                </a:solidFill>
              </a:rPr>
              <a:t>T</a:t>
            </a:r>
            <a:r>
              <a:rPr lang="en-US" sz="1800" baseline="-25000" dirty="0">
                <a:solidFill>
                  <a:srgbClr val="2029FF"/>
                </a:solidFill>
              </a:rPr>
              <a:t>2</a:t>
            </a:r>
            <a:r>
              <a:rPr lang="en-US" sz="1800" dirty="0"/>
              <a:t> - not practical</a:t>
            </a:r>
            <a:endParaRPr lang="en-US" sz="1800" baseline="-25000" dirty="0"/>
          </a:p>
          <a:p>
            <a:pPr eaLnBrk="0" hangingPunct="0">
              <a:defRPr/>
            </a:pPr>
            <a:r>
              <a:rPr lang="en-US" sz="1800" dirty="0"/>
              <a:t>S/N increases up to </a:t>
            </a:r>
            <a:r>
              <a:rPr lang="en-US" sz="1800" dirty="0">
                <a:solidFill>
                  <a:srgbClr val="2029FF"/>
                </a:solidFill>
                <a:latin typeface="Symbol" charset="0"/>
              </a:rPr>
              <a:t>t</a:t>
            </a:r>
            <a:r>
              <a:rPr lang="en-US" sz="1800" dirty="0">
                <a:solidFill>
                  <a:srgbClr val="2029FF"/>
                </a:solidFill>
              </a:rPr>
              <a:t> = </a:t>
            </a:r>
            <a:r>
              <a:rPr lang="en-US" sz="1800" dirty="0">
                <a:solidFill>
                  <a:srgbClr val="2029FF"/>
                </a:solidFill>
                <a:latin typeface="Symbol" charset="0"/>
              </a:rPr>
              <a:t>t</a:t>
            </a:r>
            <a:r>
              <a:rPr lang="en-US" sz="1800" dirty="0">
                <a:solidFill>
                  <a:srgbClr val="2029FF"/>
                </a:solidFill>
              </a:rPr>
              <a:t> </a:t>
            </a:r>
            <a:r>
              <a:rPr lang="en-US" sz="1800" baseline="-25000" dirty="0">
                <a:solidFill>
                  <a:srgbClr val="2029FF"/>
                </a:solidFill>
              </a:rPr>
              <a:t>max</a:t>
            </a:r>
            <a:r>
              <a:rPr lang="en-US" sz="1800" dirty="0">
                <a:solidFill>
                  <a:srgbClr val="2029FF"/>
                </a:solidFill>
              </a:rPr>
              <a:t>~  0.4 </a:t>
            </a:r>
            <a:r>
              <a:rPr lang="en-US" sz="1800" dirty="0">
                <a:solidFill>
                  <a:srgbClr val="2029FF"/>
                </a:solidFill>
                <a:latin typeface="Symbol" charset="0"/>
              </a:rPr>
              <a:t>π</a:t>
            </a:r>
            <a:r>
              <a:rPr lang="en-US" sz="1800" dirty="0">
                <a:solidFill>
                  <a:srgbClr val="2029FF"/>
                </a:solidFill>
              </a:rPr>
              <a:t>T</a:t>
            </a:r>
            <a:r>
              <a:rPr lang="en-US" sz="1800" baseline="-25000" dirty="0">
                <a:solidFill>
                  <a:srgbClr val="2029FF"/>
                </a:solidFill>
              </a:rPr>
              <a:t>2</a:t>
            </a:r>
            <a:r>
              <a:rPr lang="en-US" sz="1800" dirty="0"/>
              <a:t> but decreases thereafter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81000" y="2286000"/>
            <a:ext cx="2362200" cy="3886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 eaLnBrk="0" hangingPunct="0">
              <a:defRPr/>
            </a:pPr>
            <a:endParaRPr lang="en-US" sz="2400" b="1"/>
          </a:p>
        </p:txBody>
      </p:sp>
      <p:graphicFrame>
        <p:nvGraphicFramePr>
          <p:cNvPr id="25609" name="Object 7"/>
          <p:cNvGraphicFramePr>
            <a:graphicFrameLocks noChangeAspect="1"/>
          </p:cNvGraphicFramePr>
          <p:nvPr/>
        </p:nvGraphicFramePr>
        <p:xfrm>
          <a:off x="750889" y="2543175"/>
          <a:ext cx="1404937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1" name="Equation" r:id="rId5" imgW="749300" imgH="469900" progId="Equation.DSMT4">
                  <p:embed/>
                </p:oleObj>
              </mc:Choice>
              <mc:Fallback>
                <p:oleObj name="Equation" r:id="rId5" imgW="749300" imgH="4699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89" y="2543175"/>
                        <a:ext cx="1404937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0" name="Object 8"/>
          <p:cNvGraphicFramePr>
            <a:graphicFrameLocks noChangeAspect="1"/>
          </p:cNvGraphicFramePr>
          <p:nvPr/>
        </p:nvGraphicFramePr>
        <p:xfrm>
          <a:off x="738188" y="3486150"/>
          <a:ext cx="13462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2" name="Equation" r:id="rId7" imgW="711200" imgH="241300" progId="Equation.DSMT4">
                  <p:embed/>
                </p:oleObj>
              </mc:Choice>
              <mc:Fallback>
                <p:oleObj name="Equation" r:id="rId7" imgW="711200" imgH="2413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3486150"/>
                        <a:ext cx="13462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1" name="Object 9"/>
          <p:cNvGraphicFramePr>
            <a:graphicFrameLocks noChangeAspect="1"/>
          </p:cNvGraphicFramePr>
          <p:nvPr/>
        </p:nvGraphicFramePr>
        <p:xfrm>
          <a:off x="533401" y="4227514"/>
          <a:ext cx="2060575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3" name="Equation" r:id="rId9" imgW="1295400" imgH="495300" progId="Equation.DSMT4">
                  <p:embed/>
                </p:oleObj>
              </mc:Choice>
              <mc:Fallback>
                <p:oleObj name="Equation" r:id="rId9" imgW="1295400" imgH="495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1" y="4227514"/>
                        <a:ext cx="2060575" cy="80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17525" y="5410200"/>
            <a:ext cx="210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0" hangingPunct="0">
              <a:defRPr/>
            </a:pPr>
            <a:r>
              <a:rPr lang="en-US" sz="2000" b="1" dirty="0" err="1">
                <a:latin typeface="Symbol" charset="0"/>
              </a:rPr>
              <a:t>t</a:t>
            </a:r>
            <a:r>
              <a:rPr lang="en-US" sz="2000" b="1" baseline="-25000" dirty="0" err="1"/>
              <a:t>max</a:t>
            </a:r>
            <a:r>
              <a:rPr lang="en-US" sz="2000" b="1" dirty="0"/>
              <a:t> </a:t>
            </a:r>
            <a:r>
              <a:rPr lang="en-US" sz="2000" dirty="0"/>
              <a:t>= 1.256 * T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</a:p>
        </p:txBody>
      </p:sp>
      <p:sp>
        <p:nvSpPr>
          <p:cNvPr id="226318" name="Rectangle 14"/>
          <p:cNvSpPr>
            <a:spLocks noChangeArrowheads="1"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2800" dirty="0">
                <a:solidFill>
                  <a:schemeClr val="tx2"/>
                </a:solidFill>
                <a:latin typeface="+mn-lt"/>
                <a:cs typeface="+mn-cs"/>
              </a:rPr>
              <a:t>Critical question: Do we use the optimal evolution times </a:t>
            </a:r>
            <a:r>
              <a:rPr lang="en-US" sz="2800" dirty="0" err="1">
                <a:solidFill>
                  <a:schemeClr val="tx2"/>
                </a:solidFill>
                <a:latin typeface="+mn-lt"/>
                <a:cs typeface="+mn-cs"/>
                <a:sym typeface="Symbol" charset="0"/>
              </a:rPr>
              <a:t>t</a:t>
            </a:r>
            <a:r>
              <a:rPr lang="en-US" sz="2800" baseline="-25000" dirty="0" err="1">
                <a:solidFill>
                  <a:schemeClr val="tx2"/>
                </a:solidFill>
                <a:latin typeface="+mn-lt"/>
                <a:cs typeface="+mn-cs"/>
                <a:sym typeface="Symbol" charset="0"/>
              </a:rPr>
              <a:t>max</a:t>
            </a:r>
            <a:r>
              <a:rPr lang="en-US" sz="2800" dirty="0">
                <a:solidFill>
                  <a:schemeClr val="tx2"/>
                </a:solidFill>
                <a:latin typeface="+mn-lt"/>
                <a:cs typeface="+mn-cs"/>
              </a:rPr>
              <a:t> to maximize resolution and S/N?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13B56E-9D47-D84B-AAFA-6C432586BA7E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17526" y="1620839"/>
            <a:ext cx="187049" cy="457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0" hangingPunct="0">
              <a:defRPr/>
            </a:pPr>
            <a:endParaRPr lang="en-US" sz="2400" b="1"/>
          </a:p>
        </p:txBody>
      </p:sp>
      <p:sp>
        <p:nvSpPr>
          <p:cNvPr id="228365" name="Rectangle 13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2800" dirty="0">
                <a:solidFill>
                  <a:schemeClr val="tx2"/>
                </a:solidFill>
                <a:latin typeface="+mn-lt"/>
              </a:rPr>
              <a:t>Observation:</a:t>
            </a:r>
            <a:endParaRPr lang="en-US" sz="2900" dirty="0">
              <a:solidFill>
                <a:schemeClr val="tx2"/>
              </a:solidFill>
              <a:latin typeface="Garamond" charset="0"/>
            </a:endParaRPr>
          </a:p>
        </p:txBody>
      </p:sp>
      <p:sp>
        <p:nvSpPr>
          <p:cNvPr id="228367" name="Rectangle 15"/>
          <p:cNvSpPr>
            <a:spLocks noChangeArrowheads="1"/>
          </p:cNvSpPr>
          <p:nvPr/>
        </p:nvSpPr>
        <p:spPr bwMode="auto">
          <a:xfrm>
            <a:off x="8501063" y="6286501"/>
            <a:ext cx="187049" cy="70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81000" y="2286000"/>
            <a:ext cx="2362200" cy="3886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 eaLnBrk="0" hangingPunct="0">
              <a:defRPr/>
            </a:pPr>
            <a:endParaRPr lang="en-US" sz="2400" b="1"/>
          </a:p>
        </p:txBody>
      </p:sp>
      <p:graphicFrame>
        <p:nvGraphicFramePr>
          <p:cNvPr id="27654" name="Object 7"/>
          <p:cNvGraphicFramePr>
            <a:graphicFrameLocks noChangeAspect="1"/>
          </p:cNvGraphicFramePr>
          <p:nvPr/>
        </p:nvGraphicFramePr>
        <p:xfrm>
          <a:off x="750889" y="2543175"/>
          <a:ext cx="1404937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" name="Equation" r:id="rId4" imgW="749300" imgH="469900" progId="Equation.DSMT4">
                  <p:embed/>
                </p:oleObj>
              </mc:Choice>
              <mc:Fallback>
                <p:oleObj name="Equation" r:id="rId4" imgW="749300" imgH="4699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89" y="2543175"/>
                        <a:ext cx="1404937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5" name="Object 8"/>
          <p:cNvGraphicFramePr>
            <a:graphicFrameLocks noChangeAspect="1"/>
          </p:cNvGraphicFramePr>
          <p:nvPr/>
        </p:nvGraphicFramePr>
        <p:xfrm>
          <a:off x="738188" y="3486150"/>
          <a:ext cx="13462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3" name="Equation" r:id="rId6" imgW="711200" imgH="241300" progId="Equation.DSMT4">
                  <p:embed/>
                </p:oleObj>
              </mc:Choice>
              <mc:Fallback>
                <p:oleObj name="Equation" r:id="rId6" imgW="711200" imgH="2413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3486150"/>
                        <a:ext cx="13462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6" name="Object 9"/>
          <p:cNvGraphicFramePr>
            <a:graphicFrameLocks noChangeAspect="1"/>
          </p:cNvGraphicFramePr>
          <p:nvPr/>
        </p:nvGraphicFramePr>
        <p:xfrm>
          <a:off x="533401" y="4227514"/>
          <a:ext cx="2060575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4" name="Equation" r:id="rId8" imgW="1295400" imgH="495300" progId="Equation.DSMT4">
                  <p:embed/>
                </p:oleObj>
              </mc:Choice>
              <mc:Fallback>
                <p:oleObj name="Equation" r:id="rId8" imgW="1295400" imgH="495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1" y="4227514"/>
                        <a:ext cx="2060575" cy="80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517525" y="5410200"/>
            <a:ext cx="210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0" hangingPunct="0">
              <a:defRPr/>
            </a:pPr>
            <a:r>
              <a:rPr lang="en-US" sz="2000" b="1" dirty="0" err="1">
                <a:latin typeface="Symbol" charset="0"/>
              </a:rPr>
              <a:t>t</a:t>
            </a:r>
            <a:r>
              <a:rPr lang="en-US" sz="2000" b="1" baseline="-25000" dirty="0" err="1"/>
              <a:t>max</a:t>
            </a:r>
            <a:r>
              <a:rPr lang="en-US" sz="2000" b="1" dirty="0"/>
              <a:t> </a:t>
            </a:r>
            <a:r>
              <a:rPr lang="en-US" sz="2000" dirty="0"/>
              <a:t>= 1.256 * T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</a:p>
        </p:txBody>
      </p:sp>
      <p:sp>
        <p:nvSpPr>
          <p:cNvPr id="20" name="Text Box 1029"/>
          <p:cNvSpPr txBox="1">
            <a:spLocks noChangeArrowheads="1"/>
          </p:cNvSpPr>
          <p:nvPr/>
        </p:nvSpPr>
        <p:spPr bwMode="auto">
          <a:xfrm>
            <a:off x="6400801" y="5867401"/>
            <a:ext cx="614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0" hangingPunct="0">
              <a:defRPr/>
            </a:pPr>
            <a:r>
              <a:rPr lang="en-US" sz="1800">
                <a:latin typeface="Symbol" charset="0"/>
              </a:rPr>
              <a:t>t</a:t>
            </a:r>
            <a:r>
              <a:rPr lang="en-US" sz="1800" baseline="-25000"/>
              <a:t> </a:t>
            </a:r>
            <a:r>
              <a:rPr lang="en-US" sz="1800"/>
              <a:t>/T</a:t>
            </a:r>
            <a:r>
              <a:rPr lang="en-US" sz="1800" baseline="-25000"/>
              <a:t>2</a:t>
            </a:r>
            <a:endParaRPr lang="en-US" sz="1800"/>
          </a:p>
        </p:txBody>
      </p:sp>
      <p:sp>
        <p:nvSpPr>
          <p:cNvPr id="21" name="Text Box 1030"/>
          <p:cNvSpPr txBox="1">
            <a:spLocks noChangeArrowheads="1"/>
          </p:cNvSpPr>
          <p:nvPr/>
        </p:nvSpPr>
        <p:spPr bwMode="auto">
          <a:xfrm>
            <a:off x="2819401" y="2286000"/>
            <a:ext cx="569440" cy="36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0" hangingPunct="0">
              <a:defRPr/>
            </a:pPr>
            <a:r>
              <a:rPr lang="en-US" sz="1800" dirty="0"/>
              <a:t>S/N</a:t>
            </a:r>
          </a:p>
        </p:txBody>
      </p:sp>
      <p:pic>
        <p:nvPicPr>
          <p:cNvPr id="27660" name="Picture 102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14601"/>
            <a:ext cx="579120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029"/>
          <p:cNvSpPr txBox="1">
            <a:spLocks noChangeArrowheads="1"/>
          </p:cNvSpPr>
          <p:nvPr/>
        </p:nvSpPr>
        <p:spPr bwMode="auto">
          <a:xfrm>
            <a:off x="6400801" y="5867401"/>
            <a:ext cx="614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0" hangingPunct="0">
              <a:defRPr/>
            </a:pPr>
            <a:r>
              <a:rPr lang="en-US" sz="1800" dirty="0">
                <a:latin typeface="Symbol" charset="0"/>
              </a:rPr>
              <a:t>t</a:t>
            </a:r>
            <a:r>
              <a:rPr lang="en-US" sz="1800" baseline="-25000" dirty="0"/>
              <a:t> </a:t>
            </a:r>
            <a:r>
              <a:rPr lang="en-US" sz="1800" dirty="0"/>
              <a:t>/T</a:t>
            </a:r>
            <a:r>
              <a:rPr lang="en-US" sz="1800" baseline="-25000" dirty="0"/>
              <a:t>2</a:t>
            </a:r>
            <a:endParaRPr lang="en-US" sz="1800" dirty="0"/>
          </a:p>
        </p:txBody>
      </p:sp>
      <p:sp>
        <p:nvSpPr>
          <p:cNvPr id="24" name="Text Box 1030"/>
          <p:cNvSpPr txBox="1">
            <a:spLocks noChangeArrowheads="1"/>
          </p:cNvSpPr>
          <p:nvPr/>
        </p:nvSpPr>
        <p:spPr bwMode="auto">
          <a:xfrm>
            <a:off x="2819401" y="2286000"/>
            <a:ext cx="569440" cy="36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eaLnBrk="0" hangingPunct="0">
              <a:defRPr/>
            </a:pPr>
            <a:r>
              <a:rPr lang="en-US" sz="1800" dirty="0"/>
              <a:t>S/N</a:t>
            </a:r>
          </a:p>
        </p:txBody>
      </p:sp>
      <p:sp>
        <p:nvSpPr>
          <p:cNvPr id="25" name="Text Box 1035"/>
          <p:cNvSpPr txBox="1">
            <a:spLocks noChangeArrowheads="1"/>
          </p:cNvSpPr>
          <p:nvPr/>
        </p:nvSpPr>
        <p:spPr bwMode="auto">
          <a:xfrm>
            <a:off x="5257800" y="6248400"/>
            <a:ext cx="35941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600" dirty="0" err="1">
                <a:solidFill>
                  <a:schemeClr val="tx2"/>
                </a:solidFill>
              </a:rPr>
              <a:t>Rovnyak</a:t>
            </a:r>
            <a:r>
              <a:rPr lang="en-US" sz="1600" dirty="0">
                <a:solidFill>
                  <a:schemeClr val="tx2"/>
                </a:solidFill>
              </a:rPr>
              <a:t>, et al., JBNMR 30(1), 2004</a:t>
            </a:r>
          </a:p>
        </p:txBody>
      </p:sp>
      <p:sp>
        <p:nvSpPr>
          <p:cNvPr id="27" name="Text Box 1037"/>
          <p:cNvSpPr txBox="1">
            <a:spLocks noChangeArrowheads="1"/>
          </p:cNvSpPr>
          <p:nvPr/>
        </p:nvSpPr>
        <p:spPr bwMode="auto">
          <a:xfrm>
            <a:off x="381000" y="1293813"/>
            <a:ext cx="82296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800" dirty="0"/>
              <a:t>We commonly use much shorter evolution times in the indirect dimensions due to constraints on the available measuring time!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D4AEC-2B73-D647-BB2B-136B5FBFEA28}" type="slidenum">
              <a:rPr lang="en-US"/>
              <a:pPr>
                <a:defRPr/>
              </a:pPr>
              <a:t>12</a:t>
            </a:fld>
            <a:endParaRPr lang="en-US"/>
          </a:p>
        </p:txBody>
      </p:sp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8638"/>
            <a:ext cx="8013700" cy="632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6842126" y="2590800"/>
            <a:ext cx="697793" cy="24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900 MHz</a:t>
            </a: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5530850" y="2628900"/>
            <a:ext cx="697793" cy="24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800 MHz</a:t>
            </a:r>
          </a:p>
        </p:txBody>
      </p:sp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4191000" y="2628900"/>
            <a:ext cx="697793" cy="24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750 MHz</a:t>
            </a:r>
          </a:p>
        </p:txBody>
      </p:sp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1676401" y="2643188"/>
            <a:ext cx="697793" cy="2462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600 MHz   </a:t>
            </a:r>
          </a:p>
        </p:txBody>
      </p:sp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2913063" y="2654300"/>
            <a:ext cx="697793" cy="2462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/>
              <a:t>700 MHz   </a:t>
            </a:r>
          </a:p>
        </p:txBody>
      </p:sp>
      <p:sp>
        <p:nvSpPr>
          <p:cNvPr id="31752" name="Rectangle 9"/>
          <p:cNvSpPr>
            <a:spLocks noChangeArrowheads="1"/>
          </p:cNvSpPr>
          <p:nvPr/>
        </p:nvSpPr>
        <p:spPr bwMode="auto">
          <a:xfrm>
            <a:off x="1844676" y="3690938"/>
            <a:ext cx="327025" cy="639762"/>
          </a:xfrm>
          <a:prstGeom prst="rect">
            <a:avLst/>
          </a:prstGeom>
          <a:noFill/>
          <a:ln w="28575">
            <a:solidFill>
              <a:srgbClr val="FF0E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31753" name="Rectangle 10"/>
          <p:cNvSpPr>
            <a:spLocks noChangeArrowheads="1"/>
          </p:cNvSpPr>
          <p:nvPr/>
        </p:nvSpPr>
        <p:spPr bwMode="auto">
          <a:xfrm>
            <a:off x="1835150" y="4581526"/>
            <a:ext cx="327025" cy="639763"/>
          </a:xfrm>
          <a:prstGeom prst="rect">
            <a:avLst/>
          </a:prstGeom>
          <a:noFill/>
          <a:ln w="28575">
            <a:solidFill>
              <a:srgbClr val="FF0E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31754" name="Rectangle 11"/>
          <p:cNvSpPr>
            <a:spLocks noChangeArrowheads="1"/>
          </p:cNvSpPr>
          <p:nvPr/>
        </p:nvSpPr>
        <p:spPr bwMode="auto">
          <a:xfrm>
            <a:off x="1801814" y="5416551"/>
            <a:ext cx="327025" cy="639763"/>
          </a:xfrm>
          <a:prstGeom prst="rect">
            <a:avLst/>
          </a:prstGeom>
          <a:noFill/>
          <a:ln w="28575">
            <a:solidFill>
              <a:srgbClr val="FF0E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31755" name="Rectangle 12"/>
          <p:cNvSpPr>
            <a:spLocks noChangeArrowheads="1"/>
          </p:cNvSpPr>
          <p:nvPr/>
        </p:nvSpPr>
        <p:spPr bwMode="auto">
          <a:xfrm>
            <a:off x="6969126" y="3681413"/>
            <a:ext cx="327025" cy="639762"/>
          </a:xfrm>
          <a:prstGeom prst="rect">
            <a:avLst/>
          </a:prstGeom>
          <a:noFill/>
          <a:ln w="28575">
            <a:solidFill>
              <a:srgbClr val="FF0E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31756" name="Rectangle 13"/>
          <p:cNvSpPr>
            <a:spLocks noChangeArrowheads="1"/>
          </p:cNvSpPr>
          <p:nvPr/>
        </p:nvSpPr>
        <p:spPr bwMode="auto">
          <a:xfrm>
            <a:off x="6946900" y="4560888"/>
            <a:ext cx="327025" cy="639762"/>
          </a:xfrm>
          <a:prstGeom prst="rect">
            <a:avLst/>
          </a:prstGeom>
          <a:noFill/>
          <a:ln w="28575">
            <a:solidFill>
              <a:srgbClr val="FF0E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31757" name="Rectangle 14"/>
          <p:cNvSpPr>
            <a:spLocks noChangeArrowheads="1"/>
          </p:cNvSpPr>
          <p:nvPr/>
        </p:nvSpPr>
        <p:spPr bwMode="auto">
          <a:xfrm>
            <a:off x="6913564" y="5416551"/>
            <a:ext cx="371475" cy="639763"/>
          </a:xfrm>
          <a:prstGeom prst="rect">
            <a:avLst/>
          </a:prstGeom>
          <a:noFill/>
          <a:ln w="28575">
            <a:solidFill>
              <a:srgbClr val="FF0E1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31758" name="Line 15"/>
          <p:cNvSpPr>
            <a:spLocks noChangeShapeType="1"/>
          </p:cNvSpPr>
          <p:nvPr/>
        </p:nvSpPr>
        <p:spPr bwMode="auto">
          <a:xfrm flipH="1">
            <a:off x="7899401" y="5741988"/>
            <a:ext cx="282575" cy="0"/>
          </a:xfrm>
          <a:prstGeom prst="line">
            <a:avLst/>
          </a:prstGeom>
          <a:noFill/>
          <a:ln w="9525">
            <a:solidFill>
              <a:srgbClr val="FF331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31759" name="Line 16"/>
          <p:cNvSpPr>
            <a:spLocks noChangeShapeType="1"/>
          </p:cNvSpPr>
          <p:nvPr/>
        </p:nvSpPr>
        <p:spPr bwMode="auto">
          <a:xfrm flipH="1">
            <a:off x="7891464" y="4884738"/>
            <a:ext cx="282575" cy="0"/>
          </a:xfrm>
          <a:prstGeom prst="line">
            <a:avLst/>
          </a:prstGeom>
          <a:noFill/>
          <a:ln w="9525">
            <a:solidFill>
              <a:srgbClr val="FF331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31760" name="Rectangle 18"/>
          <p:cNvSpPr>
            <a:spLocks noChangeArrowheads="1"/>
          </p:cNvSpPr>
          <p:nvPr/>
        </p:nvSpPr>
        <p:spPr bwMode="auto">
          <a:xfrm>
            <a:off x="1943100" y="2171700"/>
            <a:ext cx="3581400" cy="165100"/>
          </a:xfrm>
          <a:prstGeom prst="rect">
            <a:avLst/>
          </a:prstGeom>
          <a:noFill/>
          <a:ln w="19050">
            <a:solidFill>
              <a:srgbClr val="FF33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429" tIns="45714" rIns="91429" bIns="45714" anchor="ctr"/>
          <a:lstStyle/>
          <a:p>
            <a:pPr eaLnBrk="0" hangingPunct="0"/>
            <a:endParaRPr lang="en-US" sz="2400"/>
          </a:p>
        </p:txBody>
      </p:sp>
      <p:sp>
        <p:nvSpPr>
          <p:cNvPr id="31761" name="Text Box 19"/>
          <p:cNvSpPr txBox="1">
            <a:spLocks noChangeArrowheads="1"/>
          </p:cNvSpPr>
          <p:nvPr/>
        </p:nvSpPr>
        <p:spPr bwMode="auto">
          <a:xfrm>
            <a:off x="8158163" y="4770439"/>
            <a:ext cx="590550" cy="276987"/>
          </a:xfrm>
          <a:prstGeom prst="rect">
            <a:avLst/>
          </a:prstGeom>
          <a:noFill/>
          <a:ln w="9525">
            <a:solidFill>
              <a:srgbClr val="FF33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FF3313"/>
                </a:solidFill>
              </a:rPr>
              <a:t>50kD</a:t>
            </a:r>
          </a:p>
        </p:txBody>
      </p:sp>
      <p:sp>
        <p:nvSpPr>
          <p:cNvPr id="31762" name="Text Box 20"/>
          <p:cNvSpPr txBox="1">
            <a:spLocks noChangeArrowheads="1"/>
          </p:cNvSpPr>
          <p:nvPr/>
        </p:nvSpPr>
        <p:spPr bwMode="auto">
          <a:xfrm>
            <a:off x="8145463" y="5608639"/>
            <a:ext cx="590550" cy="276987"/>
          </a:xfrm>
          <a:prstGeom prst="rect">
            <a:avLst/>
          </a:prstGeom>
          <a:noFill/>
          <a:ln w="9525">
            <a:solidFill>
              <a:srgbClr val="FF331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FF3313"/>
                </a:solidFill>
              </a:rPr>
              <a:t>50kD</a:t>
            </a:r>
          </a:p>
        </p:txBody>
      </p:sp>
      <p:sp>
        <p:nvSpPr>
          <p:cNvPr id="31763" name="Line 21"/>
          <p:cNvSpPr>
            <a:spLocks noChangeShapeType="1"/>
          </p:cNvSpPr>
          <p:nvPr/>
        </p:nvSpPr>
        <p:spPr bwMode="auto">
          <a:xfrm flipH="1">
            <a:off x="8051801" y="5500688"/>
            <a:ext cx="282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31764" name="Line 22"/>
          <p:cNvSpPr>
            <a:spLocks noChangeShapeType="1"/>
          </p:cNvSpPr>
          <p:nvPr/>
        </p:nvSpPr>
        <p:spPr bwMode="auto">
          <a:xfrm flipH="1">
            <a:off x="8043864" y="4643438"/>
            <a:ext cx="282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31765" name="Text Box 23"/>
          <p:cNvSpPr txBox="1">
            <a:spLocks noChangeArrowheads="1"/>
          </p:cNvSpPr>
          <p:nvPr/>
        </p:nvSpPr>
        <p:spPr bwMode="auto">
          <a:xfrm>
            <a:off x="8310563" y="4529139"/>
            <a:ext cx="590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30kD</a:t>
            </a:r>
          </a:p>
        </p:txBody>
      </p:sp>
      <p:sp>
        <p:nvSpPr>
          <p:cNvPr id="31766" name="Text Box 24"/>
          <p:cNvSpPr txBox="1">
            <a:spLocks noChangeArrowheads="1"/>
          </p:cNvSpPr>
          <p:nvPr/>
        </p:nvSpPr>
        <p:spPr bwMode="auto">
          <a:xfrm>
            <a:off x="8297863" y="5367339"/>
            <a:ext cx="590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30kD</a:t>
            </a:r>
          </a:p>
        </p:txBody>
      </p:sp>
      <p:sp>
        <p:nvSpPr>
          <p:cNvPr id="236569" name="Rectangle 25"/>
          <p:cNvSpPr>
            <a:spLocks noChangeArrowheads="1"/>
          </p:cNvSpPr>
          <p:nvPr/>
        </p:nvSpPr>
        <p:spPr bwMode="auto">
          <a:xfrm>
            <a:off x="8077200" y="381000"/>
            <a:ext cx="6096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/>
          </a:p>
        </p:txBody>
      </p:sp>
      <p:sp>
        <p:nvSpPr>
          <p:cNvPr id="236568" name="Rectangle 24"/>
          <p:cNvSpPr>
            <a:spLocks noChangeArrowheads="1"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2800" dirty="0">
                <a:solidFill>
                  <a:schemeClr val="tx2"/>
                </a:solidFill>
                <a:latin typeface="+mn-lt"/>
              </a:rPr>
              <a:t>Can be achieved via Non-uniform Sampling (NUS)!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A8E8C-463D-AA46-AAC5-410271C4DE6A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2846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latin typeface="+mn-lt"/>
                <a:cs typeface="+mj-cs"/>
              </a:rPr>
              <a:t>FM reconstructed uniform and non-uniform 3D HNCO of </a:t>
            </a:r>
            <a:r>
              <a:rPr lang="en-US" sz="2800" dirty="0">
                <a:solidFill>
                  <a:srgbClr val="2029FF"/>
                </a:solidFill>
                <a:latin typeface="+mn-lt"/>
                <a:cs typeface="+mj-cs"/>
              </a:rPr>
              <a:t>50 </a:t>
            </a:r>
            <a:r>
              <a:rPr lang="en-US" sz="2800" dirty="0" err="1">
                <a:solidFill>
                  <a:srgbClr val="2029FF"/>
                </a:solidFill>
                <a:latin typeface="+mn-lt"/>
                <a:cs typeface="+mj-cs"/>
              </a:rPr>
              <a:t>kDa</a:t>
            </a:r>
            <a:r>
              <a:rPr lang="en-US" sz="2800" dirty="0">
                <a:latin typeface="+mn-lt"/>
                <a:cs typeface="+mj-cs"/>
              </a:rPr>
              <a:t> </a:t>
            </a:r>
            <a:r>
              <a:rPr lang="en-US" sz="2800" dirty="0" err="1">
                <a:latin typeface="+mn-lt"/>
                <a:cs typeface="+mj-cs"/>
              </a:rPr>
              <a:t>EntF</a:t>
            </a:r>
            <a:r>
              <a:rPr lang="en-US" sz="2800" dirty="0">
                <a:latin typeface="+mn-lt"/>
                <a:cs typeface="+mj-cs"/>
              </a:rPr>
              <a:t> C-domain </a:t>
            </a:r>
            <a:br>
              <a:rPr lang="en-US" sz="2800" dirty="0">
                <a:latin typeface="+mn-lt"/>
                <a:cs typeface="+mj-cs"/>
              </a:rPr>
            </a:br>
            <a:r>
              <a:rPr lang="en-US" sz="2800" dirty="0">
                <a:latin typeface="+mn-lt"/>
                <a:cs typeface="+mj-cs"/>
              </a:rPr>
              <a:t>(900 MHz, </a:t>
            </a:r>
            <a:r>
              <a:rPr lang="en-US" sz="2800" dirty="0">
                <a:solidFill>
                  <a:srgbClr val="2029FF"/>
                </a:solidFill>
                <a:latin typeface="+mn-lt"/>
                <a:cs typeface="+mj-cs"/>
              </a:rPr>
              <a:t>0.3 </a:t>
            </a:r>
            <a:r>
              <a:rPr lang="en-US" sz="2800" dirty="0" err="1">
                <a:solidFill>
                  <a:srgbClr val="2029FF"/>
                </a:solidFill>
                <a:latin typeface="+mn-lt"/>
                <a:cs typeface="+mj-cs"/>
              </a:rPr>
              <a:t>mM</a:t>
            </a:r>
            <a:r>
              <a:rPr lang="en-US" sz="2800" dirty="0">
                <a:latin typeface="+mn-lt"/>
                <a:cs typeface="+mj-cs"/>
              </a:rPr>
              <a:t>, </a:t>
            </a:r>
            <a:r>
              <a:rPr lang="en-US" sz="2800" dirty="0">
                <a:solidFill>
                  <a:srgbClr val="2029FF"/>
                </a:solidFill>
                <a:latin typeface="+mn-lt"/>
                <a:cs typeface="+mj-cs"/>
              </a:rPr>
              <a:t>6 hours each</a:t>
            </a:r>
            <a:r>
              <a:rPr lang="en-US" sz="2800" dirty="0">
                <a:latin typeface="+mn-lt"/>
                <a:cs typeface="+mj-cs"/>
              </a:rPr>
              <a:t>) </a:t>
            </a:r>
            <a:r>
              <a:rPr lang="en-US" sz="2800" dirty="0" err="1">
                <a:latin typeface="+mn-lt"/>
                <a:cs typeface="+mj-cs"/>
              </a:rPr>
              <a:t>τ</a:t>
            </a:r>
            <a:r>
              <a:rPr lang="en-US" sz="2800" baseline="-25000" dirty="0" err="1">
                <a:latin typeface="+mn-lt"/>
                <a:cs typeface="+mj-cs"/>
              </a:rPr>
              <a:t>c</a:t>
            </a:r>
            <a:r>
              <a:rPr lang="en-US" sz="2800" dirty="0">
                <a:latin typeface="+mn-lt"/>
                <a:cs typeface="+mj-cs"/>
              </a:rPr>
              <a:t> ~20-24 ns</a:t>
            </a:r>
            <a:endParaRPr lang="en-US" sz="1900" dirty="0">
              <a:latin typeface="+mn-lt"/>
              <a:cs typeface="+mj-cs"/>
            </a:endParaRPr>
          </a:p>
        </p:txBody>
      </p:sp>
      <p:pic>
        <p:nvPicPr>
          <p:cNvPr id="33795" name="Picture 1028" descr="C_hnco_strip_363_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6" y="2082800"/>
            <a:ext cx="23717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029" descr="C_hnco_pHN_L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2184401"/>
            <a:ext cx="16637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030" descr="C_hnco_pHN_FM-NUS_lab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1" y="3775076"/>
            <a:ext cx="1665288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1053"/>
          <p:cNvSpPr txBox="1">
            <a:spLocks noChangeArrowheads="1"/>
          </p:cNvSpPr>
          <p:nvPr/>
        </p:nvSpPr>
        <p:spPr bwMode="auto">
          <a:xfrm>
            <a:off x="1835150" y="4329114"/>
            <a:ext cx="1771650" cy="132238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Uniform grid</a:t>
            </a:r>
          </a:p>
          <a:p>
            <a:r>
              <a:rPr lang="en-US" sz="1600"/>
              <a:t>N:50</a:t>
            </a:r>
          </a:p>
          <a:p>
            <a:r>
              <a:rPr lang="en-US" sz="1600"/>
              <a:t>C:25</a:t>
            </a:r>
          </a:p>
          <a:p>
            <a:r>
              <a:rPr lang="en-US" sz="1600"/>
              <a:t>1250 sampling points</a:t>
            </a:r>
          </a:p>
        </p:txBody>
      </p:sp>
      <p:grpSp>
        <p:nvGrpSpPr>
          <p:cNvPr id="33799" name="Group 1"/>
          <p:cNvGrpSpPr>
            <a:grpSpLocks/>
          </p:cNvGrpSpPr>
          <p:nvPr/>
        </p:nvGrpSpPr>
        <p:grpSpPr bwMode="auto">
          <a:xfrm>
            <a:off x="3698876" y="2082801"/>
            <a:ext cx="2473325" cy="4051300"/>
            <a:chOff x="3509088" y="2514600"/>
            <a:chExt cx="2472612" cy="4052008"/>
          </a:xfrm>
        </p:grpSpPr>
        <p:pic>
          <p:nvPicPr>
            <p:cNvPr id="33803" name="Picture 1027" descr="C_hnco_strip_363_FM-NU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088" y="2514600"/>
              <a:ext cx="2375775" cy="289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4" name="Text Box 1054"/>
            <p:cNvSpPr txBox="1">
              <a:spLocks noChangeArrowheads="1"/>
            </p:cNvSpPr>
            <p:nvPr/>
          </p:nvSpPr>
          <p:spPr bwMode="auto">
            <a:xfrm>
              <a:off x="4026284" y="4750726"/>
              <a:ext cx="1955416" cy="181588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Non-uniform grid</a:t>
              </a:r>
            </a:p>
            <a:p>
              <a:r>
                <a:rPr lang="en-US" sz="1600"/>
                <a:t>N:400</a:t>
              </a:r>
            </a:p>
            <a:p>
              <a:r>
                <a:rPr lang="en-US" sz="1600"/>
                <a:t>C:100</a:t>
              </a:r>
            </a:p>
            <a:p>
              <a:r>
                <a:rPr lang="en-US" sz="1600"/>
                <a:t>40,000 grid points</a:t>
              </a:r>
            </a:p>
            <a:p>
              <a:r>
                <a:rPr lang="en-US" sz="1600"/>
                <a:t>1250 sampled</a:t>
              </a:r>
            </a:p>
            <a:p>
              <a:r>
                <a:rPr lang="en-US" sz="1600"/>
                <a:t>3% of grid points sampled</a:t>
              </a:r>
            </a:p>
          </p:txBody>
        </p:sp>
      </p:grpSp>
      <p:sp>
        <p:nvSpPr>
          <p:cNvPr id="284682" name="Rectangle 1034"/>
          <p:cNvSpPr>
            <a:spLocks noChangeArrowheads="1"/>
          </p:cNvSpPr>
          <p:nvPr/>
        </p:nvSpPr>
        <p:spPr bwMode="auto">
          <a:xfrm>
            <a:off x="4191001" y="6248400"/>
            <a:ext cx="4192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Hyberts et al. J. </a:t>
            </a:r>
            <a:r>
              <a:rPr lang="en-US" sz="1600" dirty="0" err="1">
                <a:solidFill>
                  <a:schemeClr val="tx2"/>
                </a:solidFill>
              </a:rPr>
              <a:t>Biomol</a:t>
            </a:r>
            <a:r>
              <a:rPr lang="en-US" sz="1600" dirty="0">
                <a:solidFill>
                  <a:schemeClr val="tx2"/>
                </a:solidFill>
              </a:rPr>
              <a:t>. NMR 45(3) 2009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33801" name="TextBox 3"/>
          <p:cNvSpPr txBox="1">
            <a:spLocks noChangeArrowheads="1"/>
          </p:cNvSpPr>
          <p:nvPr/>
        </p:nvSpPr>
        <p:spPr bwMode="auto">
          <a:xfrm>
            <a:off x="114300" y="3670300"/>
            <a:ext cx="1005882" cy="33854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latin typeface="Comic Sans MS" charset="0"/>
              </a:rPr>
              <a:t>D. Frueh</a:t>
            </a:r>
            <a:endParaRPr lang="en-US" sz="1600" b="1">
              <a:latin typeface="Comic Sans MS" charset="0"/>
            </a:endParaRPr>
          </a:p>
        </p:txBody>
      </p:sp>
      <p:pic>
        <p:nvPicPr>
          <p:cNvPr id="33802" name="Picture 2" descr="frueh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1" t="14120" r="12677" b="14503"/>
          <a:stretch>
            <a:fillRect/>
          </a:stretch>
        </p:blipFill>
        <p:spPr bwMode="auto">
          <a:xfrm>
            <a:off x="196851" y="2133601"/>
            <a:ext cx="100171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457200"/>
            <a:ext cx="2438400" cy="5589588"/>
          </a:xfrm>
        </p:spPr>
        <p:txBody>
          <a:bodyPr/>
          <a:lstStyle/>
          <a:p>
            <a:pPr algn="ctr">
              <a:defRPr/>
            </a:pPr>
            <a:r>
              <a:rPr lang="en-US" sz="2800" dirty="0" err="1">
                <a:latin typeface="+mn-lt"/>
              </a:rPr>
              <a:t>PoissonGap</a:t>
            </a:r>
            <a:r>
              <a:rPr lang="en-US" sz="2800" dirty="0">
                <a:latin typeface="+mn-lt"/>
              </a:rPr>
              <a:t/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GUI Emphasizes the use to 1.2 times T</a:t>
            </a:r>
            <a:r>
              <a:rPr lang="en-US" sz="2800" baseline="-25000" dirty="0">
                <a:latin typeface="+mn-lt"/>
              </a:rPr>
              <a:t>2</a:t>
            </a:r>
            <a:endParaRPr lang="en-US" sz="28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D34CE-8EB1-B043-BE8C-2A5EB7EACF7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Content Placeholder 6" descr="Screen Shot 2012-11-09 at 4.55.13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" b="3344"/>
          <a:stretch/>
        </p:blipFill>
        <p:spPr>
          <a:xfrm>
            <a:off x="152401" y="304800"/>
            <a:ext cx="6488113" cy="60579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019800" y="3048000"/>
            <a:ext cx="2971800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defRPr/>
            </a:pPr>
            <a:r>
              <a:rPr lang="en-US" sz="2400" dirty="0"/>
              <a:t>JAVA program to calculate NUS schedules based on Poiss</a:t>
            </a:r>
            <a:r>
              <a:rPr lang="en-US" dirty="0" smtClean="0"/>
              <a:t>on Gap strategy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35845" name="Terminator 4"/>
          <p:cNvSpPr>
            <a:spLocks noChangeArrowheads="1"/>
          </p:cNvSpPr>
          <p:nvPr/>
        </p:nvSpPr>
        <p:spPr bwMode="auto">
          <a:xfrm>
            <a:off x="457200" y="914400"/>
            <a:ext cx="2895600" cy="457200"/>
          </a:xfrm>
          <a:prstGeom prst="flowChartTermina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846" name="Terminator 7"/>
          <p:cNvSpPr>
            <a:spLocks noChangeArrowheads="1"/>
          </p:cNvSpPr>
          <p:nvPr/>
        </p:nvSpPr>
        <p:spPr bwMode="auto">
          <a:xfrm>
            <a:off x="3200400" y="838200"/>
            <a:ext cx="2895600" cy="1905000"/>
          </a:xfrm>
          <a:prstGeom prst="flowChartTermina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847" name="Terminator 8"/>
          <p:cNvSpPr>
            <a:spLocks noChangeArrowheads="1"/>
          </p:cNvSpPr>
          <p:nvPr/>
        </p:nvSpPr>
        <p:spPr bwMode="auto">
          <a:xfrm>
            <a:off x="533400" y="2895600"/>
            <a:ext cx="5410200" cy="457200"/>
          </a:xfrm>
          <a:prstGeom prst="flowChartTermina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848" name="Terminator 12"/>
          <p:cNvSpPr>
            <a:spLocks noChangeArrowheads="1"/>
          </p:cNvSpPr>
          <p:nvPr/>
        </p:nvSpPr>
        <p:spPr bwMode="auto">
          <a:xfrm>
            <a:off x="533400" y="3581400"/>
            <a:ext cx="5410200" cy="457200"/>
          </a:xfrm>
          <a:prstGeom prst="flowChartTermina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849" name="Terminator 13"/>
          <p:cNvSpPr>
            <a:spLocks noChangeArrowheads="1"/>
          </p:cNvSpPr>
          <p:nvPr/>
        </p:nvSpPr>
        <p:spPr bwMode="auto">
          <a:xfrm>
            <a:off x="533400" y="4191000"/>
            <a:ext cx="5410200" cy="457200"/>
          </a:xfrm>
          <a:prstGeom prst="flowChartTermina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NUS Reconstruction by FM &amp; IST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ACA91F-8F70-3A4F-A6DF-00289C13457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defRPr/>
            </a:pPr>
            <a:r>
              <a:rPr lang="en-US" dirty="0" smtClean="0"/>
              <a:t>Provide a method that is suitable for quantitative NMR measurements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 smtClean="0"/>
              <a:t>Implement in an environment that is easily understood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0DCE62-F547-3047-A482-739F5A3E7DE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Maximum entropy example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191000" cy="453072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000"/>
              <a:t>Consider following simple case:</a:t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/>
              <a:t>assume	AB = x %</a:t>
            </a:r>
            <a:br>
              <a:rPr lang="en-US" sz="2000"/>
            </a:br>
            <a:r>
              <a:rPr lang="en-US" sz="2000"/>
              <a:t>then 		B = (15-x)%</a:t>
            </a:r>
            <a:br>
              <a:rPr lang="en-US" sz="2000"/>
            </a:br>
            <a:r>
              <a:rPr lang="en-US" sz="2000"/>
              <a:t>		A = (44-x)%</a:t>
            </a:r>
            <a:br>
              <a:rPr lang="en-US" sz="2000"/>
            </a:br>
            <a:r>
              <a:rPr lang="en-US" sz="2000"/>
              <a:t>and		0 = (41+x)%</a:t>
            </a:r>
            <a:br>
              <a:rPr lang="en-US" sz="2000"/>
            </a:br>
            <a:endParaRPr lang="en-US" sz="2200"/>
          </a:p>
          <a:p>
            <a:pPr>
              <a:lnSpc>
                <a:spcPct val="90000"/>
              </a:lnSpc>
              <a:defRPr/>
            </a:pPr>
            <a:r>
              <a:rPr lang="en-US" sz="2000"/>
              <a:t>Maximize  S = – xlnx </a:t>
            </a:r>
            <a:br>
              <a:rPr lang="en-US" sz="2000"/>
            </a:br>
            <a:r>
              <a:rPr lang="en-US" sz="2000"/>
              <a:t>		– (.15-x)ln(.15-x)</a:t>
            </a:r>
            <a:br>
              <a:rPr lang="en-US" sz="2000"/>
            </a:br>
            <a:r>
              <a:rPr lang="en-US" sz="2000"/>
              <a:t>		– (.44-x)ln(.44-x)</a:t>
            </a:r>
            <a:br>
              <a:rPr lang="en-US" sz="2000"/>
            </a:br>
            <a:r>
              <a:rPr lang="en-US" sz="2000"/>
              <a:t>		– (.41+x)ln(.41+x) </a:t>
            </a:r>
          </a:p>
        </p:txBody>
      </p:sp>
      <p:graphicFrame>
        <p:nvGraphicFramePr>
          <p:cNvPr id="72708" name="Group 4"/>
          <p:cNvGraphicFramePr>
            <a:graphicFrameLocks noGrp="1"/>
          </p:cNvGraphicFramePr>
          <p:nvPr>
            <p:ph sz="half" idx="2"/>
          </p:nvPr>
        </p:nvGraphicFramePr>
        <p:xfrm>
          <a:off x="4643439" y="1108075"/>
          <a:ext cx="3814762" cy="4530726"/>
        </p:xfrm>
        <a:graphic>
          <a:graphicData uri="http://schemas.openxmlformats.org/drawingml/2006/table">
            <a:tbl>
              <a:tblPr/>
              <a:tblGrid>
                <a:gridCol w="1271587"/>
                <a:gridCol w="1271588"/>
                <a:gridCol w="1271587"/>
              </a:tblGrid>
              <a:tr h="7540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Red blood cell types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(USA)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With A</a:t>
                      </a:r>
                      <a:b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Antigen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Without A</a:t>
                      </a:r>
                      <a:b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Antigen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With B</a:t>
                      </a:r>
                      <a:b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Antigen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AB = ?%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 = ?%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15%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Without B</a:t>
                      </a:r>
                      <a:b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Antigen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 = ?%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 = ?%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85%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458200" cy="1139825"/>
          </a:xfrm>
        </p:spPr>
        <p:txBody>
          <a:bodyPr/>
          <a:lstStyle/>
          <a:p>
            <a:pPr>
              <a:defRPr/>
            </a:pPr>
            <a:r>
              <a:rPr lang="en-US" sz="2400"/>
              <a:t>S = – xlnx – (.15-x)ln(.15-x) – (.44-x)ln(.44-x) – (.41+x)ln(.41+x) </a:t>
            </a:r>
            <a:br>
              <a:rPr lang="en-US" sz="2400"/>
            </a:br>
            <a:endParaRPr lang="en-US"/>
          </a:p>
        </p:txBody>
      </p:sp>
      <p:pic>
        <p:nvPicPr>
          <p:cNvPr id="94211" name="Picture 102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066800"/>
            <a:ext cx="8534400" cy="527685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08" name="Picture 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1"/>
            <a:ext cx="396240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Blood type example</a:t>
            </a:r>
          </a:p>
        </p:txBody>
      </p:sp>
      <p:graphicFrame>
        <p:nvGraphicFramePr>
          <p:cNvPr id="74817" name="Group 65"/>
          <p:cNvGraphicFramePr>
            <a:graphicFrameLocks noGrp="1"/>
          </p:cNvGraphicFramePr>
          <p:nvPr>
            <p:ph sz="half" idx="2"/>
          </p:nvPr>
        </p:nvGraphicFramePr>
        <p:xfrm>
          <a:off x="533401" y="1143001"/>
          <a:ext cx="3814763" cy="4495801"/>
        </p:xfrm>
        <a:graphic>
          <a:graphicData uri="http://schemas.openxmlformats.org/drawingml/2006/table">
            <a:tbl>
              <a:tblPr/>
              <a:tblGrid>
                <a:gridCol w="1271588"/>
                <a:gridCol w="1271587"/>
                <a:gridCol w="1271588"/>
              </a:tblGrid>
              <a:tr h="8064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Red blood cell types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(USA)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With A</a:t>
                      </a:r>
                      <a:b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Antigen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Without A</a:t>
                      </a:r>
                      <a:b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Antigen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334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7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With B</a:t>
                      </a:r>
                      <a:b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Antigen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AB = 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 = 11%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9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15%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Without B</a:t>
                      </a:r>
                      <a:b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Antigen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 = 40%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 = </a:t>
                      </a:r>
                      <a:b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85%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4806" name="Group 54"/>
          <p:cNvGraphicFramePr>
            <a:graphicFrameLocks noGrp="1"/>
          </p:cNvGraphicFramePr>
          <p:nvPr>
            <p:ph sz="half" idx="1"/>
          </p:nvPr>
        </p:nvGraphicFramePr>
        <p:xfrm>
          <a:off x="4648201" y="1108075"/>
          <a:ext cx="3814763" cy="4606926"/>
        </p:xfrm>
        <a:graphic>
          <a:graphicData uri="http://schemas.openxmlformats.org/drawingml/2006/table">
            <a:tbl>
              <a:tblPr/>
              <a:tblGrid>
                <a:gridCol w="1271588"/>
                <a:gridCol w="1271587"/>
                <a:gridCol w="1271588"/>
              </a:tblGrid>
              <a:tr h="830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Red blood cell types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(max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entorpy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)</a:t>
                      </a: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With A</a:t>
                      </a:r>
                      <a:b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Antigen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Without A</a:t>
                      </a:r>
                      <a:b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Antigen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With B</a:t>
                      </a:r>
                      <a:b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Antigen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AB = 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6.6%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 = 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8.4%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15%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Without B</a:t>
                      </a:r>
                      <a:b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Antigen</a:t>
                      </a: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 = </a:t>
                      </a: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37.4%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 = </a:t>
                      </a:r>
                      <a:b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</a:br>
                      <a:r>
                        <a:rPr kumimoji="0" lang="en-US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47.6%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charset="0"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85%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2033587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The Nobel Prize in Chemistry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December 10, 1991: Richard R. Ernst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300" y="1498601"/>
            <a:ext cx="7086600" cy="4187825"/>
          </a:xfrm>
        </p:spPr>
        <p:txBody>
          <a:bodyPr/>
          <a:lstStyle/>
          <a:p>
            <a:r>
              <a:rPr lang="en-US" sz="1800" b="1" i="1" dirty="0"/>
              <a:t>A major breakthrough occurred in 1966</a:t>
            </a:r>
            <a:r>
              <a:rPr lang="en-US" sz="1800" dirty="0"/>
              <a:t> when Ernst (together with Weston A. Anderson, USA) discovered that </a:t>
            </a:r>
            <a:r>
              <a:rPr lang="en-US" sz="1800" b="1" i="1" dirty="0"/>
              <a:t>the sensitivity of NMR spectra could be increased dramatically</a:t>
            </a:r>
            <a:r>
              <a:rPr lang="en-US" sz="1800" dirty="0"/>
              <a:t> if the slow radiofrequency sweep that the sample was exposed to was replaced by short and intense radiofrequency pulses. </a:t>
            </a:r>
            <a:r>
              <a:rPr lang="en-US" sz="1800" b="1" i="1" dirty="0"/>
              <a:t>The signal was then measured as a function of time after the pulse. The next pulse and signal acquisition were started after a few seconds, and the signals after each pulse were summed in a computer.</a:t>
            </a:r>
            <a:r>
              <a:rPr lang="en-US" sz="1800" dirty="0"/>
              <a:t> The NMR signal measured as a function of time is not amenable to a simple interpretation. It is however possible to analyze what resonance frequencies are present in such a signal - and </a:t>
            </a:r>
            <a:r>
              <a:rPr lang="en-US" sz="1800" b="1" i="1" dirty="0"/>
              <a:t>to convert it to an NMR spectrum - by a mathematical operation (Fourier transformation, FT) performed rapidly in the computer. 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D5ADB-0F2D-7A4C-9123-7CFDA9AF6C1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 descr="ern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422400"/>
            <a:ext cx="1511300" cy="21176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" y="6159501"/>
            <a:ext cx="7738798" cy="57959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600" dirty="0"/>
              <a:t>"</a:t>
            </a:r>
            <a:r>
              <a:rPr lang="en-US" sz="1600" dirty="0">
                <a:solidFill>
                  <a:srgbClr val="008000"/>
                </a:solidFill>
              </a:rPr>
              <a:t>Press Release: The 1991 Nobel Prize in Chemistry". </a:t>
            </a:r>
            <a:r>
              <a:rPr lang="en-US" sz="1600" dirty="0" err="1">
                <a:solidFill>
                  <a:srgbClr val="008000"/>
                </a:solidFill>
              </a:rPr>
              <a:t>Nobelprize.org</a:t>
            </a:r>
            <a:r>
              <a:rPr lang="en-US" sz="1600" dirty="0">
                <a:solidFill>
                  <a:srgbClr val="008000"/>
                </a:solidFill>
              </a:rPr>
              <a:t>. 5 Dec 2012</a:t>
            </a:r>
            <a:br>
              <a:rPr lang="en-US" sz="1600" dirty="0">
                <a:solidFill>
                  <a:srgbClr val="008000"/>
                </a:solidFill>
              </a:rPr>
            </a:br>
            <a:r>
              <a:rPr lang="en-US" sz="1600" dirty="0">
                <a:solidFill>
                  <a:srgbClr val="008000"/>
                </a:solidFill>
              </a:rPr>
              <a:t> http://</a:t>
            </a:r>
            <a:r>
              <a:rPr lang="en-US" sz="1600" dirty="0" err="1">
                <a:solidFill>
                  <a:srgbClr val="008000"/>
                </a:solidFill>
              </a:rPr>
              <a:t>www.nobelprize.org</a:t>
            </a:r>
            <a:r>
              <a:rPr lang="en-US" sz="1600" dirty="0">
                <a:solidFill>
                  <a:srgbClr val="008000"/>
                </a:solidFill>
              </a:rPr>
              <a:t>/</a:t>
            </a:r>
            <a:r>
              <a:rPr lang="en-US" sz="1600" dirty="0" err="1">
                <a:solidFill>
                  <a:srgbClr val="008000"/>
                </a:solidFill>
              </a:rPr>
              <a:t>nobel_prizes</a:t>
            </a:r>
            <a:r>
              <a:rPr lang="en-US" sz="1600" dirty="0">
                <a:solidFill>
                  <a:srgbClr val="008000"/>
                </a:solidFill>
              </a:rPr>
              <a:t>/chemistry/laureates/1991/</a:t>
            </a:r>
            <a:r>
              <a:rPr lang="en-US" sz="1600" dirty="0" err="1">
                <a:solidFill>
                  <a:srgbClr val="008000"/>
                </a:solidFill>
              </a:rPr>
              <a:t>press.html</a:t>
            </a:r>
            <a:endParaRPr lang="en-US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45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304800"/>
            <a:ext cx="8686800" cy="1219200"/>
          </a:xfrm>
        </p:spPr>
        <p:txBody>
          <a:bodyPr/>
          <a:lstStyle/>
          <a:p>
            <a:pPr>
              <a:defRPr/>
            </a:pPr>
            <a:r>
              <a:rPr lang="en-US" sz="3600" dirty="0" err="1">
                <a:latin typeface="+mn-lt"/>
              </a:rPr>
              <a:t>MaxEnt</a:t>
            </a:r>
            <a:r>
              <a:rPr lang="en-US" sz="3600" dirty="0">
                <a:latin typeface="+mn-lt"/>
              </a:rPr>
              <a:t> NMR reconstruction</a:t>
            </a:r>
          </a:p>
        </p:txBody>
      </p:sp>
      <p:pic>
        <p:nvPicPr>
          <p:cNvPr id="33797" name="Picture 5" descr="invFF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3236914"/>
            <a:ext cx="6264275" cy="26304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15" name="Object 6"/>
          <p:cNvGraphicFramePr>
            <a:graphicFrameLocks noChangeAspect="1"/>
          </p:cNvGraphicFramePr>
          <p:nvPr/>
        </p:nvGraphicFramePr>
        <p:xfrm>
          <a:off x="2209800" y="2133601"/>
          <a:ext cx="48641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0" name="Equation" r:id="rId5" imgW="5245100" imgH="825500" progId="Equation.DSMT4">
                  <p:embed/>
                </p:oleObj>
              </mc:Choice>
              <mc:Fallback>
                <p:oleObj name="Equation" r:id="rId5" imgW="5245100" imgH="8255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133601"/>
                        <a:ext cx="4864100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7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3563939" y="1447801"/>
          <a:ext cx="264477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1" name="Equation" r:id="rId7" imgW="3035300" imgH="800100" progId="Equation.3">
                  <p:embed/>
                </p:oleObj>
              </mc:Choice>
              <mc:Fallback>
                <p:oleObj name="Equation" r:id="rId7" imgW="3035300" imgH="8001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9" y="1447801"/>
                        <a:ext cx="2644775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/>
          <a:p>
            <a:pPr>
              <a:defRPr/>
            </a:pPr>
            <a:fld id="{02A9FBDB-326D-7742-9DA3-CF2B4073F5E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Maxent not suitable linear – 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depends on the parameter </a:t>
            </a:r>
            <a:r>
              <a:rPr lang="en-US" sz="3600" dirty="0" err="1">
                <a:latin typeface="+mn-lt"/>
              </a:rPr>
              <a:t>λ</a:t>
            </a:r>
            <a:endParaRPr lang="en-US" sz="36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679B9-CB37-AD41-9E30-307A2EC0F6B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9" name="Text Box 1035"/>
          <p:cNvSpPr txBox="1">
            <a:spLocks noChangeArrowheads="1"/>
          </p:cNvSpPr>
          <p:nvPr/>
        </p:nvSpPr>
        <p:spPr bwMode="auto">
          <a:xfrm>
            <a:off x="1651000" y="2946400"/>
            <a:ext cx="44323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600" dirty="0">
                <a:solidFill>
                  <a:schemeClr val="tx2"/>
                </a:solidFill>
              </a:rPr>
              <a:t>Hoch &amp; Stern, NMR Data Processing (1996)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304800"/>
            <a:ext cx="8229600" cy="12192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FM reconstruction</a:t>
            </a:r>
          </a:p>
        </p:txBody>
      </p:sp>
      <p:graphicFrame>
        <p:nvGraphicFramePr>
          <p:cNvPr id="44035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962400" y="2514601"/>
          <a:ext cx="190023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7" name="Equation" r:id="rId4" imgW="2095500" imgH="444500" progId="Equation.DSMT4">
                  <p:embed/>
                </p:oleObj>
              </mc:Choice>
              <mc:Fallback>
                <p:oleObj name="Equation" r:id="rId4" imgW="2095500" imgH="444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514601"/>
                        <a:ext cx="1900238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6" name="Picture 4" descr="FF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1" y="3157539"/>
            <a:ext cx="6264275" cy="26304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8132" name="Object 7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3581401" y="1752601"/>
          <a:ext cx="264477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8" name="Equation" r:id="rId7" imgW="3035300" imgH="800100" progId="Equation.3">
                  <p:embed/>
                </p:oleObj>
              </mc:Choice>
              <mc:Fallback>
                <p:oleObj name="Equation" r:id="rId7" imgW="3035300" imgH="8001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1" y="1752601"/>
                        <a:ext cx="2644775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034"/>
          <p:cNvSpPr>
            <a:spLocks noChangeArrowheads="1"/>
          </p:cNvSpPr>
          <p:nvPr/>
        </p:nvSpPr>
        <p:spPr bwMode="auto">
          <a:xfrm>
            <a:off x="3810001" y="6248400"/>
            <a:ext cx="457358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Hyberts et al. J. Am. Chem. Soc., 129(16) 2007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/>
          <a:p>
            <a:pPr>
              <a:defRPr/>
            </a:pPr>
            <a:fld id="{10DD829F-3DA2-5241-8154-B75499317B7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flow 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02"/>
          <a:stretch>
            <a:fillRect/>
          </a:stretch>
        </p:blipFill>
        <p:spPr bwMode="auto">
          <a:xfrm>
            <a:off x="1524000" y="260350"/>
            <a:ext cx="5991225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27F44-5759-C740-86F3-CB7D715C94A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2954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Insights reg. FM </a:t>
            </a:r>
            <a:r>
              <a:rPr lang="en-US" sz="2800" dirty="0">
                <a:latin typeface="+mn-lt"/>
              </a:rPr>
              <a:t>(Forward Maximum Entropy)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05000"/>
            <a:ext cx="8305800" cy="4648200"/>
          </a:xfrm>
        </p:spPr>
        <p:txBody>
          <a:bodyPr/>
          <a:lstStyle/>
          <a:p>
            <a:pPr lvl="1">
              <a:lnSpc>
                <a:spcPct val="90000"/>
              </a:lnSpc>
              <a:defRPr/>
            </a:pPr>
            <a:r>
              <a:rPr lang="en-US" dirty="0"/>
              <a:t>Has no </a:t>
            </a:r>
            <a:r>
              <a:rPr lang="en-US" dirty="0" err="1" smtClean="0">
                <a:sym typeface="Symbol" charset="0"/>
              </a:rPr>
              <a:t>λ</a:t>
            </a:r>
            <a:r>
              <a:rPr lang="en-US" dirty="0" smtClean="0"/>
              <a:t>, hence linear!</a:t>
            </a:r>
          </a:p>
          <a:p>
            <a:pPr lvl="1">
              <a:lnSpc>
                <a:spcPct val="90000"/>
              </a:lnSpc>
              <a:defRPr/>
            </a:pPr>
            <a:endParaRPr lang="en-US" dirty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Leave </a:t>
            </a:r>
            <a:r>
              <a:rPr lang="en-US" dirty="0"/>
              <a:t>the data in time </a:t>
            </a:r>
            <a:r>
              <a:rPr lang="en-US" dirty="0" smtClean="0"/>
              <a:t>domain,</a:t>
            </a:r>
            <a:br>
              <a:rPr lang="en-US" dirty="0" smtClean="0"/>
            </a:br>
            <a:r>
              <a:rPr lang="en-US" dirty="0" smtClean="0"/>
              <a:t>normal </a:t>
            </a:r>
            <a:r>
              <a:rPr lang="en-US" dirty="0"/>
              <a:t>processing </a:t>
            </a:r>
            <a:r>
              <a:rPr lang="en-US" dirty="0" smtClean="0"/>
              <a:t>may follow.</a:t>
            </a:r>
          </a:p>
          <a:p>
            <a:pPr lvl="1">
              <a:lnSpc>
                <a:spcPct val="90000"/>
              </a:lnSpc>
              <a:defRPr/>
            </a:pPr>
            <a:endParaRPr lang="en-US" dirty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Typically algorithmic slower </a:t>
            </a:r>
            <a:r>
              <a:rPr lang="en-US" dirty="0"/>
              <a:t>than traditional </a:t>
            </a:r>
            <a:r>
              <a:rPr lang="en-US" dirty="0" err="1" smtClean="0"/>
              <a:t>MaxEnt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1DBED-5E90-814C-83C2-3F976524343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FM provide great fidelity</a:t>
            </a:r>
          </a:p>
        </p:txBody>
      </p:sp>
      <p:pic>
        <p:nvPicPr>
          <p:cNvPr id="54274" name="Picture 5" descr="3dNoe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6294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F22B5A-A8EC-164C-822F-7BBEA50B135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458200" cy="5105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How long does it take to transform a 4D spectrum?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400" dirty="0"/>
              <a:t>For a 10% sampled 32(x2)x32(x2)x16(x2) 3 dimensions out of a 4D; ~118,000 different 3D spectra are required for the gradient!</a:t>
            </a:r>
          </a:p>
          <a:p>
            <a:pPr lvl="1">
              <a:lnSpc>
                <a:spcPct val="90000"/>
              </a:lnSpc>
              <a:defRPr/>
            </a:pPr>
            <a:endParaRPr lang="en-US" sz="2400" dirty="0"/>
          </a:p>
          <a:p>
            <a:pPr lvl="1">
              <a:lnSpc>
                <a:spcPct val="90000"/>
              </a:lnSpc>
              <a:defRPr/>
            </a:pPr>
            <a:r>
              <a:rPr lang="en-US" sz="2400" dirty="0"/>
              <a:t>Assume 10ms/each -&gt; </a:t>
            </a:r>
            <a:br>
              <a:rPr lang="en-US" sz="2400" dirty="0"/>
            </a:br>
            <a:r>
              <a:rPr lang="en-US" sz="2400" dirty="0"/>
              <a:t>20 min.</a:t>
            </a:r>
          </a:p>
          <a:p>
            <a:pPr lvl="1">
              <a:lnSpc>
                <a:spcPct val="90000"/>
              </a:lnSpc>
              <a:defRPr/>
            </a:pPr>
            <a:endParaRPr lang="en-US" sz="2400" dirty="0"/>
          </a:p>
          <a:p>
            <a:pPr lvl="1">
              <a:lnSpc>
                <a:spcPct val="90000"/>
              </a:lnSpc>
              <a:defRPr/>
            </a:pPr>
            <a:r>
              <a:rPr lang="en-US" sz="2400" dirty="0"/>
              <a:t>Each minimization step,</a:t>
            </a:r>
            <a:br>
              <a:rPr lang="en-US" sz="2400" dirty="0"/>
            </a:br>
            <a:r>
              <a:rPr lang="en-US" sz="2400" dirty="0"/>
              <a:t>each point in direct dim.</a:t>
            </a:r>
          </a:p>
          <a:p>
            <a:pPr lvl="1">
              <a:lnSpc>
                <a:spcPct val="90000"/>
              </a:lnSpc>
              <a:defRPr/>
            </a:pPr>
            <a:endParaRPr lang="en-US" dirty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200 steps, 200 points -&gt; 550 days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001000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Quandary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FBD51E-AC56-224A-9E34-CB26BAFF5C45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632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86100"/>
            <a:ext cx="32766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Box 5"/>
          <p:cNvSpPr txBox="1">
            <a:spLocks noChangeArrowheads="1"/>
          </p:cNvSpPr>
          <p:nvPr/>
        </p:nvSpPr>
        <p:spPr bwMode="auto">
          <a:xfrm>
            <a:off x="5638801" y="2857500"/>
            <a:ext cx="2579530" cy="3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nVidia</a:t>
            </a:r>
            <a:r>
              <a:rPr lang="en-US" sz="1800" dirty="0"/>
              <a:t> GPU processors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304800"/>
            <a:ext cx="8001000" cy="10668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Multiple </a:t>
            </a:r>
            <a:r>
              <a:rPr lang="ja-JP" altLang="en-US" sz="3600" dirty="0">
                <a:latin typeface="+mn-lt"/>
              </a:rPr>
              <a:t>“</a:t>
            </a:r>
            <a:r>
              <a:rPr lang="en-US" sz="3600" dirty="0">
                <a:latin typeface="+mn-lt"/>
              </a:rPr>
              <a:t>Entropies</a:t>
            </a:r>
            <a:r>
              <a:rPr lang="ja-JP" altLang="en-US" sz="3600" dirty="0">
                <a:latin typeface="+mn-lt"/>
              </a:rPr>
              <a:t>”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58370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454650" y="4572001"/>
          <a:ext cx="332422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7" name="Equation" r:id="rId4" imgW="3924300" imgH="457200" progId="Equation.DSMT4">
                  <p:embed/>
                </p:oleObj>
              </mc:Choice>
              <mc:Fallback>
                <p:oleObj name="Equation" r:id="rId4" imgW="3924300" imgH="457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4650" y="4572001"/>
                        <a:ext cx="3324225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1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35600" y="5173664"/>
          <a:ext cx="2863850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8" name="Equation" r:id="rId6" imgW="3619500" imgH="711200" progId="Equation.DSMT4">
                  <p:embed/>
                </p:oleObj>
              </mc:Choice>
              <mc:Fallback>
                <p:oleObj name="Equation" r:id="rId6" imgW="3619500" imgH="711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5173664"/>
                        <a:ext cx="2863850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2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143001" y="3810000"/>
          <a:ext cx="683736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9" name="Equation" r:id="rId8" imgW="11569700" imgH="800100" progId="Equation.DSMT4">
                  <p:embed/>
                </p:oleObj>
              </mc:Choice>
              <mc:Fallback>
                <p:oleObj name="Equation" r:id="rId8" imgW="11569700" imgH="8001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1" y="3810000"/>
                        <a:ext cx="6837363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3" name="Object 6"/>
          <p:cNvGraphicFramePr>
            <a:graphicFrameLocks noChangeAspect="1"/>
          </p:cNvGraphicFramePr>
          <p:nvPr/>
        </p:nvGraphicFramePr>
        <p:xfrm>
          <a:off x="1411289" y="1447801"/>
          <a:ext cx="2233612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0" name="Equation" r:id="rId10" imgW="3035300" imgH="800100" progId="Equation.3">
                  <p:embed/>
                </p:oleObj>
              </mc:Choice>
              <mc:Fallback>
                <p:oleObj name="Equation" r:id="rId10" imgW="3035300" imgH="8001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1289" y="1447801"/>
                        <a:ext cx="2233612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4" name="Object 7"/>
          <p:cNvGraphicFramePr>
            <a:graphicFrameLocks noChangeAspect="1"/>
          </p:cNvGraphicFramePr>
          <p:nvPr/>
        </p:nvGraphicFramePr>
        <p:xfrm>
          <a:off x="1335088" y="2209800"/>
          <a:ext cx="2476500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1" name="Equation" r:id="rId12" imgW="3365500" imgH="838200" progId="Equation.DSMT4">
                  <p:embed/>
                </p:oleObj>
              </mc:Choice>
              <mc:Fallback>
                <p:oleObj name="Equation" r:id="rId12" imgW="3365500" imgH="838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088" y="2209800"/>
                        <a:ext cx="2476500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5" name="Object 8"/>
          <p:cNvGraphicFramePr>
            <a:graphicFrameLocks noChangeAspect="1"/>
          </p:cNvGraphicFramePr>
          <p:nvPr/>
        </p:nvGraphicFramePr>
        <p:xfrm>
          <a:off x="5205414" y="2071688"/>
          <a:ext cx="2643187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2" name="Equation" r:id="rId14" imgW="3594100" imgH="1117600" progId="Equation.DSMT4">
                  <p:embed/>
                </p:oleObj>
              </mc:Choice>
              <mc:Fallback>
                <p:oleObj name="Equation" r:id="rId14" imgW="3594100" imgH="1117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5414" y="2071688"/>
                        <a:ext cx="2643187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6" name="Object 9"/>
          <p:cNvGraphicFramePr>
            <a:graphicFrameLocks noChangeAspect="1"/>
          </p:cNvGraphicFramePr>
          <p:nvPr/>
        </p:nvGraphicFramePr>
        <p:xfrm>
          <a:off x="1335089" y="3038475"/>
          <a:ext cx="306387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3" name="Equation" r:id="rId16" imgW="4165600" imgH="838200" progId="Equation.DSMT4">
                  <p:embed/>
                </p:oleObj>
              </mc:Choice>
              <mc:Fallback>
                <p:oleObj name="Equation" r:id="rId16" imgW="4165600" imgH="838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089" y="3038475"/>
                        <a:ext cx="3063875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7" name="Object 10"/>
          <p:cNvGraphicFramePr>
            <a:graphicFrameLocks noChangeAspect="1"/>
          </p:cNvGraphicFramePr>
          <p:nvPr/>
        </p:nvGraphicFramePr>
        <p:xfrm>
          <a:off x="5257800" y="2909888"/>
          <a:ext cx="2065338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4" name="Equation" r:id="rId18" imgW="2806700" imgH="1117600" progId="Equation.DSMT4">
                  <p:embed/>
                </p:oleObj>
              </mc:Choice>
              <mc:Fallback>
                <p:oleObj name="Equation" r:id="rId18" imgW="2806700" imgH="1117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909888"/>
                        <a:ext cx="2065338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8" name="Object 11"/>
          <p:cNvGraphicFramePr>
            <a:graphicFrameLocks noChangeAspect="1"/>
          </p:cNvGraphicFramePr>
          <p:nvPr/>
        </p:nvGraphicFramePr>
        <p:xfrm>
          <a:off x="533401" y="4443413"/>
          <a:ext cx="4459288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5" name="Equation" r:id="rId20" imgW="6057900" imgH="1473200" progId="Equation.3">
                  <p:embed/>
                </p:oleObj>
              </mc:Choice>
              <mc:Fallback>
                <p:oleObj name="Equation" r:id="rId20" imgW="6057900" imgH="14732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1" y="4443413"/>
                        <a:ext cx="4459288" cy="108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/>
          <a:p>
            <a:pPr>
              <a:defRPr/>
            </a:pPr>
            <a:fld id="{11803F80-35F9-7A41-85B4-03464CF3836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7" name="Object 10"/>
          <p:cNvGraphicFramePr>
            <a:graphicFrameLocks noChangeAspect="1"/>
          </p:cNvGraphicFramePr>
          <p:nvPr/>
        </p:nvGraphicFramePr>
        <p:xfrm>
          <a:off x="4038600" y="1219200"/>
          <a:ext cx="2979738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5" name="Chart" r:id="rId4" imgW="45554900" imgH="27152600" progId="Excel.Chart.8">
                  <p:embed/>
                </p:oleObj>
              </mc:Choice>
              <mc:Fallback>
                <p:oleObj name="Chart" r:id="rId4" imgW="45554900" imgH="27152600" progId="Excel.Chart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219200"/>
                        <a:ext cx="2979738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/>
        </p:nvGraphicFramePr>
        <p:xfrm>
          <a:off x="2667000" y="2438400"/>
          <a:ext cx="4089400" cy="2453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65540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2057401" y="4800600"/>
          <a:ext cx="4994275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6" name="Equation" r:id="rId7" imgW="5029200" imgH="1333500" progId="Equation.DSMT4">
                  <p:embed/>
                </p:oleObj>
              </mc:Choice>
              <mc:Fallback>
                <p:oleObj name="Equation" r:id="rId7" imgW="5029200" imgH="13335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1" y="4800600"/>
                        <a:ext cx="4994275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001000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Introducing l</a:t>
            </a:r>
            <a:r>
              <a:rPr lang="en-US" sz="3600" baseline="-25000" dirty="0">
                <a:latin typeface="+mn-lt"/>
              </a:rPr>
              <a:t>1</a:t>
            </a:r>
            <a:r>
              <a:rPr lang="en-US" sz="3600" dirty="0">
                <a:latin typeface="+mn-lt"/>
              </a:rPr>
              <a:t>-norm minimization</a:t>
            </a: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 flipV="1">
            <a:off x="3124200" y="1371600"/>
            <a:ext cx="1066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endParaRPr lang="en-US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3124200" y="2514600"/>
            <a:ext cx="3048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60423" name="Object 6"/>
          <p:cNvGraphicFramePr>
            <a:graphicFrameLocks noChangeAspect="1"/>
          </p:cNvGraphicFramePr>
          <p:nvPr/>
        </p:nvGraphicFramePr>
        <p:xfrm>
          <a:off x="1143000" y="1447800"/>
          <a:ext cx="161290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7" name="Equation" r:id="rId9" imgW="1092200" imgH="558800" progId="Equation.3">
                  <p:embed/>
                </p:oleObj>
              </mc:Choice>
              <mc:Fallback>
                <p:oleObj name="Equation" r:id="rId9" imgW="1092200" imgH="558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447800"/>
                        <a:ext cx="1612900" cy="827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943601" y="3429000"/>
            <a:ext cx="2207751" cy="762000"/>
            <a:chOff x="5943600" y="3429000"/>
            <a:chExt cx="2207013" cy="762000"/>
          </a:xfrm>
        </p:grpSpPr>
        <p:sp>
          <p:nvSpPr>
            <p:cNvPr id="60426" name="TextBox 5"/>
            <p:cNvSpPr txBox="1">
              <a:spLocks noChangeArrowheads="1"/>
            </p:cNvSpPr>
            <p:nvPr/>
          </p:nvSpPr>
          <p:spPr bwMode="auto">
            <a:xfrm>
              <a:off x="6629400" y="3429000"/>
              <a:ext cx="152121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/>
                <a:t>“Linear”!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5943600" y="3886200"/>
              <a:ext cx="685571" cy="304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/>
          <a:p>
            <a:pPr>
              <a:defRPr/>
            </a:pPr>
            <a:fld id="{6C1DB36B-0CE9-E241-BC9F-A26AB07EB0F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IST (minimum </a:t>
            </a:r>
            <a:r>
              <a:rPr lang="en-US" sz="4000" dirty="0">
                <a:latin typeface="Mistral"/>
                <a:cs typeface="Mistral"/>
              </a:rPr>
              <a:t>l</a:t>
            </a:r>
            <a:r>
              <a:rPr lang="en-US" sz="3600" baseline="-25000" dirty="0">
                <a:latin typeface="+mn-lt"/>
              </a:rPr>
              <a:t>1</a:t>
            </a:r>
            <a:r>
              <a:rPr lang="en-US" sz="3600" dirty="0">
                <a:latin typeface="+mn-lt"/>
              </a:rPr>
              <a:t> norm) is based in the Compressed Sensing theory: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78001"/>
            <a:ext cx="8229600" cy="4352925"/>
          </a:xfrm>
        </p:spPr>
        <p:txBody>
          <a:bodyPr/>
          <a:lstStyle/>
          <a:p>
            <a:r>
              <a:rPr lang="en-US" sz="2400" dirty="0"/>
              <a:t>Shannon was a pessimist and his sampling rule always considered the worst possible case for any </a:t>
            </a:r>
            <a:r>
              <a:rPr lang="en-US" sz="2400" dirty="0" err="1"/>
              <a:t>bandlimited</a:t>
            </a:r>
            <a:r>
              <a:rPr lang="en-US" sz="2400" dirty="0"/>
              <a:t> data. </a:t>
            </a:r>
          </a:p>
          <a:p>
            <a:r>
              <a:rPr lang="en-US" sz="2400" dirty="0"/>
              <a:t>CS: sparse signals can be recovered from a small number of non-adaptive linear measurements” </a:t>
            </a:r>
          </a:p>
          <a:p>
            <a:pPr lvl="1"/>
            <a:r>
              <a:rPr lang="en-US" sz="2400" dirty="0"/>
              <a:t>This idea integrates the sensing, compression, and processing of data and is based on: </a:t>
            </a:r>
          </a:p>
          <a:p>
            <a:pPr lvl="1"/>
            <a:r>
              <a:rPr lang="en-US" sz="2400" dirty="0"/>
              <a:t>• The </a:t>
            </a:r>
            <a:r>
              <a:rPr lang="en-US" sz="2400" dirty="0" err="1"/>
              <a:t>sparsity</a:t>
            </a:r>
            <a:r>
              <a:rPr lang="en-US" sz="2400" dirty="0"/>
              <a:t> of the data</a:t>
            </a:r>
            <a:br>
              <a:rPr lang="en-US" sz="2400" dirty="0"/>
            </a:br>
            <a:r>
              <a:rPr lang="en-US" sz="2400" dirty="0"/>
              <a:t>• The incoherence of the representation and measurement bases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A075B4-755F-0C4C-8AB8-75A5B60879C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82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3059113"/>
            <a:ext cx="8229600" cy="1139825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FT-NMR requires: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1"/>
            <a:ext cx="8229600" cy="1511299"/>
          </a:xfrm>
        </p:spPr>
        <p:txBody>
          <a:bodyPr/>
          <a:lstStyle/>
          <a:p>
            <a:r>
              <a:rPr lang="en-US" dirty="0" smtClean="0"/>
              <a:t>Probing all frequencies in “one shot”</a:t>
            </a:r>
          </a:p>
          <a:p>
            <a:r>
              <a:rPr lang="en-US" dirty="0" smtClean="0"/>
              <a:t>Multidimensional NMR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D5ADB-0F2D-7A4C-9123-7CFDA9AF6C1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mtClean="0">
                <a:latin typeface="+mn-lt"/>
              </a:rPr>
              <a:t>FT-NMR allows for:</a:t>
            </a:r>
            <a:endParaRPr lang="en-US" dirty="0">
              <a:latin typeface="+mn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69900" y="3860802"/>
            <a:ext cx="8229600" cy="285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A computer</a:t>
            </a:r>
          </a:p>
          <a:p>
            <a:r>
              <a:rPr lang="en-US" dirty="0" smtClean="0"/>
              <a:t>The FFT algorithm:</a:t>
            </a:r>
            <a:br>
              <a:rPr lang="en-US" dirty="0" smtClean="0"/>
            </a:br>
            <a:r>
              <a:rPr lang="en-US" sz="2400" dirty="0"/>
              <a:t>Cooley, James W.; </a:t>
            </a:r>
            <a:r>
              <a:rPr lang="en-US" sz="2400" dirty="0" err="1"/>
              <a:t>Tukey</a:t>
            </a:r>
            <a:r>
              <a:rPr lang="en-US" sz="2400" dirty="0"/>
              <a:t>, John W. (1965). </a:t>
            </a:r>
            <a:br>
              <a:rPr lang="en-US" sz="2400" dirty="0"/>
            </a:br>
            <a:r>
              <a:rPr lang="en-US" sz="2400" dirty="0"/>
              <a:t>"An algorithm for the machine calculation of complex Fourier series". </a:t>
            </a:r>
            <a:r>
              <a:rPr lang="en-US" sz="2400" i="1" dirty="0">
                <a:hlinkClick r:id="rId2"/>
              </a:rPr>
              <a:t>Math. Comput. </a:t>
            </a:r>
            <a:r>
              <a:rPr lang="en-US" sz="2400" b="1" i="1" dirty="0">
                <a:hlinkClick r:id="rId2"/>
              </a:rPr>
              <a:t>19</a:t>
            </a:r>
            <a:r>
              <a:rPr lang="en-US" sz="2400" i="1" dirty="0">
                <a:hlinkClick r:id="rId2"/>
              </a:rPr>
              <a:t>: 297–301</a:t>
            </a:r>
            <a:endParaRPr lang="en-US" sz="2400" dirty="0"/>
          </a:p>
        </p:txBody>
      </p:sp>
      <p:pic>
        <p:nvPicPr>
          <p:cNvPr id="8" name="Picture 7" descr="HPcomputer_19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63" y="1879600"/>
            <a:ext cx="2427637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6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IST (minimum </a:t>
            </a:r>
            <a:r>
              <a:rPr lang="en-US" sz="4000" dirty="0">
                <a:latin typeface="Mistral"/>
                <a:cs typeface="Mistral"/>
              </a:rPr>
              <a:t>l</a:t>
            </a:r>
            <a:r>
              <a:rPr lang="en-US" sz="3600" baseline="-25000" dirty="0">
                <a:latin typeface="+mn-lt"/>
              </a:rPr>
              <a:t>1</a:t>
            </a:r>
            <a:r>
              <a:rPr lang="en-US" sz="3600" dirty="0">
                <a:latin typeface="+mn-lt"/>
              </a:rPr>
              <a:t> norm) is based in the Compressed Sensing theory: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78001"/>
            <a:ext cx="8229600" cy="4352925"/>
          </a:xfrm>
        </p:spPr>
        <p:txBody>
          <a:bodyPr/>
          <a:lstStyle/>
          <a:p>
            <a:r>
              <a:rPr lang="en-US" dirty="0"/>
              <a:t>Theorem </a:t>
            </a:r>
            <a:endParaRPr lang="en-US" dirty="0" smtClean="0"/>
          </a:p>
          <a:p>
            <a:pPr lvl="1"/>
            <a:r>
              <a:rPr lang="en-US" dirty="0"/>
              <a:t>Given representation and measurement bases </a:t>
            </a:r>
            <a:r>
              <a:rPr lang="en-US" dirty="0" err="1"/>
              <a:t>Ψ</a:t>
            </a:r>
            <a:r>
              <a:rPr lang="en-US" dirty="0"/>
              <a:t> and </a:t>
            </a:r>
            <a:r>
              <a:rPr lang="en-US" dirty="0" err="1"/>
              <a:t>Φ</a:t>
            </a:r>
            <a:r>
              <a:rPr lang="en-US" dirty="0"/>
              <a:t> with known coherence and f s-sparse in the </a:t>
            </a:r>
            <a:r>
              <a:rPr lang="en-US" dirty="0" err="1"/>
              <a:t>Ψ</a:t>
            </a:r>
            <a:r>
              <a:rPr lang="en-US" dirty="0"/>
              <a:t> basis and C a positive constant, select m basis vectors uniformly at random from </a:t>
            </a:r>
            <a:r>
              <a:rPr lang="en-US" dirty="0" err="1"/>
              <a:t>Φ</a:t>
            </a:r>
            <a:r>
              <a:rPr lang="en-US" dirty="0"/>
              <a:t> with </a:t>
            </a:r>
            <a:endParaRPr lang="en-US" dirty="0" smtClean="0"/>
          </a:p>
          <a:p>
            <a:pPr marL="344446" lvl="1" indent="0">
              <a:buNone/>
            </a:pPr>
            <a:r>
              <a:rPr lang="en-US" dirty="0" smtClean="0"/>
              <a:t>	m </a:t>
            </a:r>
            <a:r>
              <a:rPr lang="en-US" dirty="0"/>
              <a:t>≥ C · μ2(Φ,Ψ) · s · log(n)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smtClean="0"/>
              <a:t>  and </a:t>
            </a:r>
            <a:r>
              <a:rPr lang="en-US" dirty="0"/>
              <a:t>by minimizing according to </a:t>
            </a:r>
            <a:r>
              <a:rPr lang="en-US" sz="2800" dirty="0">
                <a:latin typeface="Mistral"/>
                <a:cs typeface="Mistral"/>
              </a:rPr>
              <a:t>l</a:t>
            </a:r>
            <a:r>
              <a:rPr lang="en-US" baseline="-25000" dirty="0" smtClean="0"/>
              <a:t>1</a:t>
            </a:r>
            <a:r>
              <a:rPr lang="en-US" dirty="0" smtClean="0"/>
              <a:t> </a:t>
            </a:r>
            <a:r>
              <a:rPr lang="en-US" dirty="0"/>
              <a:t>the signal </a:t>
            </a:r>
            <a:r>
              <a:rPr lang="en-US" dirty="0" smtClean="0"/>
              <a:t>can</a:t>
            </a:r>
            <a:br>
              <a:rPr lang="en-US" dirty="0" smtClean="0"/>
            </a:br>
            <a:r>
              <a:rPr lang="en-US" dirty="0" smtClean="0"/>
              <a:t>   be </a:t>
            </a:r>
            <a:r>
              <a:rPr lang="en-US" dirty="0"/>
              <a:t>reconstructed with </a:t>
            </a:r>
            <a:r>
              <a:rPr lang="en-US" dirty="0" smtClean="0"/>
              <a:t>overwhelming </a:t>
            </a:r>
            <a:r>
              <a:rPr lang="en-US" dirty="0"/>
              <a:t>probability. </a:t>
            </a:r>
          </a:p>
          <a:p>
            <a:pPr marL="344446" lvl="1" indent="0">
              <a:buNone/>
            </a:pPr>
            <a:r>
              <a:rPr lang="en-US" sz="4800" dirty="0"/>
              <a:t>No need to sample more!!!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A075B4-755F-0C4C-8AB8-75A5B60879C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57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68AE0F-4298-D443-B76E-5C2DBD41D9EF}" type="slidenum">
              <a:rPr lang="en-US"/>
              <a:pPr>
                <a:defRPr/>
              </a:pPr>
              <a:t>31</a:t>
            </a:fld>
            <a:endParaRPr lang="en-US"/>
          </a:p>
        </p:txBody>
      </p:sp>
      <p:pic>
        <p:nvPicPr>
          <p:cNvPr id="62466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6" y="1066801"/>
            <a:ext cx="396557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36"/>
          <p:cNvSpPr txBox="1">
            <a:spLocks noChangeArrowheads="1"/>
          </p:cNvSpPr>
          <p:nvPr/>
        </p:nvSpPr>
        <p:spPr bwMode="auto">
          <a:xfrm>
            <a:off x="4495800" y="6248400"/>
            <a:ext cx="434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Hyberts et al. J. </a:t>
            </a:r>
            <a:r>
              <a:rPr lang="en-US" sz="1600" dirty="0" err="1">
                <a:solidFill>
                  <a:schemeClr val="tx2"/>
                </a:solidFill>
              </a:rPr>
              <a:t>Biomol</a:t>
            </a:r>
            <a:r>
              <a:rPr lang="en-US" sz="1600" dirty="0">
                <a:solidFill>
                  <a:schemeClr val="tx2"/>
                </a:solidFill>
              </a:rPr>
              <a:t>. NMR 52(4) 2012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62468" name="TextBox 1"/>
          <p:cNvSpPr txBox="1">
            <a:spLocks noChangeArrowheads="1"/>
          </p:cNvSpPr>
          <p:nvPr/>
        </p:nvSpPr>
        <p:spPr bwMode="auto">
          <a:xfrm>
            <a:off x="457200" y="1295400"/>
            <a:ext cx="4584700" cy="480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cs typeface="Comic Sans MS" charset="0"/>
              </a:rPr>
              <a:t>NUS synthetic two line spectrum</a:t>
            </a:r>
          </a:p>
          <a:p>
            <a:endParaRPr lang="en-US" sz="1800">
              <a:cs typeface="Comic Sans MS" charset="0"/>
            </a:endParaRPr>
          </a:p>
          <a:p>
            <a:r>
              <a:rPr lang="en-US" sz="1800">
                <a:cs typeface="Comic Sans MS" charset="0"/>
              </a:rPr>
              <a:t>FFT produces spectrum with many artifacts (point spread function, PSF)</a:t>
            </a:r>
          </a:p>
          <a:p>
            <a:endParaRPr lang="en-US" sz="1800">
              <a:cs typeface="Comic Sans MS" charset="0"/>
            </a:endParaRPr>
          </a:p>
          <a:p>
            <a:r>
              <a:rPr lang="en-US" sz="1800">
                <a:cs typeface="Comic Sans MS" charset="0"/>
              </a:rPr>
              <a:t>Copy top 2% of spectrum and store in different location</a:t>
            </a:r>
          </a:p>
          <a:p>
            <a:endParaRPr lang="en-US" sz="1800">
              <a:cs typeface="Comic Sans MS" charset="0"/>
            </a:endParaRPr>
          </a:p>
          <a:p>
            <a:r>
              <a:rPr lang="en-US" sz="1800">
                <a:cs typeface="Comic Sans MS" charset="0"/>
              </a:rPr>
              <a:t>FFT</a:t>
            </a:r>
            <a:r>
              <a:rPr lang="en-US" sz="1800" baseline="30000">
                <a:cs typeface="Comic Sans MS" charset="0"/>
              </a:rPr>
              <a:t>-1</a:t>
            </a:r>
            <a:r>
              <a:rPr lang="en-US" sz="1800">
                <a:cs typeface="Comic Sans MS" charset="0"/>
              </a:rPr>
              <a:t> and zero skipped time domain data points - subtract</a:t>
            </a:r>
          </a:p>
          <a:p>
            <a:endParaRPr lang="en-US" sz="1800">
              <a:cs typeface="Comic Sans MS" charset="0"/>
            </a:endParaRPr>
          </a:p>
          <a:p>
            <a:r>
              <a:rPr lang="en-US" sz="1800">
                <a:cs typeface="Comic Sans MS" charset="0"/>
              </a:rPr>
              <a:t>FFT and iterate</a:t>
            </a:r>
          </a:p>
          <a:p>
            <a:endParaRPr lang="en-US" sz="1800">
              <a:cs typeface="Comic Sans MS" charset="0"/>
            </a:endParaRPr>
          </a:p>
          <a:p>
            <a:r>
              <a:rPr lang="en-US" sz="1800">
                <a:cs typeface="Comic Sans MS" charset="0"/>
              </a:rPr>
              <a:t>After a sufficient number of iteration all PSF artifacts are eliminated</a:t>
            </a:r>
          </a:p>
          <a:p>
            <a:endParaRPr lang="en-US" sz="1800">
              <a:cs typeface="Comic Sans MS" charset="0"/>
            </a:endParaRPr>
          </a:p>
          <a:p>
            <a:r>
              <a:rPr lang="en-US" sz="1800">
                <a:cs typeface="Comic Sans MS" charset="0"/>
              </a:rPr>
              <a:t>Very fast procedure</a:t>
            </a:r>
          </a:p>
        </p:txBody>
      </p:sp>
      <p:sp>
        <p:nvSpPr>
          <p:cNvPr id="242694" name="Rectangle 6"/>
          <p:cNvSpPr>
            <a:spLocks noChangeArrowheads="1"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2800">
                <a:solidFill>
                  <a:schemeClr val="tx2"/>
                </a:solidFill>
                <a:latin typeface="Calibri" charset="0"/>
              </a:rPr>
              <a:t> Iterative Soft Threshold (hmsIST) outlined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AD51B-AC23-314A-B374-7A852EB7156A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64514" name="TextBox 3"/>
          <p:cNvSpPr txBox="1">
            <a:spLocks noChangeArrowheads="1"/>
          </p:cNvSpPr>
          <p:nvPr/>
        </p:nvSpPr>
        <p:spPr bwMode="auto">
          <a:xfrm>
            <a:off x="533400" y="304801"/>
            <a:ext cx="8364538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tx2"/>
                </a:solidFill>
                <a:latin typeface="Calibri" charset="0"/>
              </a:rPr>
              <a:t>Different implementations of IST have been described previously</a:t>
            </a:r>
          </a:p>
          <a:p>
            <a:pPr eaLnBrk="1" hangingPunct="1"/>
            <a:endParaRPr lang="en-US" sz="1800">
              <a:solidFill>
                <a:schemeClr val="tx2"/>
              </a:solidFill>
              <a:latin typeface="Calibri" charset="0"/>
            </a:endParaRPr>
          </a:p>
          <a:p>
            <a:pPr eaLnBrk="1" hangingPunct="1">
              <a:buFontTx/>
              <a:buAutoNum type="alphaUcPeriod"/>
            </a:pPr>
            <a:r>
              <a:rPr lang="en-US" sz="1800">
                <a:latin typeface="Calibri" charset="0"/>
              </a:rPr>
              <a:t>Papoulis, IEEE Trans. Circuits Syst. 1975, 22, 735.</a:t>
            </a:r>
          </a:p>
          <a:p>
            <a:pPr eaLnBrk="1" hangingPunct="1"/>
            <a:r>
              <a:rPr lang="en-US" sz="1800">
                <a:solidFill>
                  <a:schemeClr val="tx2"/>
                </a:solidFill>
                <a:latin typeface="Calibri" charset="0"/>
              </a:rPr>
              <a:t>	</a:t>
            </a:r>
            <a:r>
              <a:rPr lang="en-US" sz="1800">
                <a:solidFill>
                  <a:srgbClr val="0000FF"/>
                </a:solidFill>
                <a:latin typeface="Calibri" charset="0"/>
              </a:rPr>
              <a:t>As a general method for data processing </a:t>
            </a:r>
          </a:p>
          <a:p>
            <a:pPr eaLnBrk="1" hangingPunct="1">
              <a:buFontTx/>
              <a:buAutoNum type="alphaUcPeriod"/>
            </a:pPr>
            <a:endParaRPr lang="en-US" sz="1800">
              <a:solidFill>
                <a:schemeClr val="tx2"/>
              </a:solidFill>
              <a:latin typeface="Calibri" charset="0"/>
            </a:endParaRPr>
          </a:p>
          <a:p>
            <a:pPr eaLnBrk="1" hangingPunct="1"/>
            <a:r>
              <a:rPr lang="en-US" sz="1800">
                <a:latin typeface="Calibri" charset="0"/>
              </a:rPr>
              <a:t>D. L. Donoho, </a:t>
            </a:r>
            <a:r>
              <a:rPr lang="ja-JP" altLang="en-US" sz="1800">
                <a:latin typeface="Calibri" charset="0"/>
              </a:rPr>
              <a:t>“</a:t>
            </a:r>
            <a:r>
              <a:rPr lang="en-US" altLang="ja-JP" sz="1800">
                <a:latin typeface="Calibri" charset="0"/>
              </a:rPr>
              <a:t>Compressed sensing,</a:t>
            </a:r>
            <a:r>
              <a:rPr lang="ja-JP" altLang="en-US" sz="1800">
                <a:latin typeface="Calibri" charset="0"/>
              </a:rPr>
              <a:t>”</a:t>
            </a:r>
            <a:r>
              <a:rPr lang="en-US" altLang="ja-JP" sz="1800">
                <a:latin typeface="Calibri" charset="0"/>
              </a:rPr>
              <a:t> </a:t>
            </a:r>
            <a:r>
              <a:rPr lang="en-US" altLang="ja-JP" sz="1800" i="1">
                <a:latin typeface="Calibri" charset="0"/>
              </a:rPr>
              <a:t>IEEE Transactions on Information</a:t>
            </a:r>
          </a:p>
          <a:p>
            <a:pPr eaLnBrk="1" hangingPunct="1"/>
            <a:r>
              <a:rPr lang="en-US" sz="1800" i="1">
                <a:latin typeface="Calibri" charset="0"/>
              </a:rPr>
              <a:t>Theory</a:t>
            </a:r>
            <a:r>
              <a:rPr lang="en-US" sz="1800">
                <a:latin typeface="Calibri" charset="0"/>
              </a:rPr>
              <a:t>, vol. 52, no. 4, pp. 1289–1306, 2006.</a:t>
            </a:r>
          </a:p>
          <a:p>
            <a:pPr eaLnBrk="1" hangingPunct="1"/>
            <a:r>
              <a:rPr lang="en-US" sz="1800">
                <a:latin typeface="Calibri" charset="0"/>
              </a:rPr>
              <a:t>	</a:t>
            </a:r>
          </a:p>
          <a:p>
            <a:pPr eaLnBrk="1" hangingPunct="1"/>
            <a:r>
              <a:rPr lang="en-US" sz="1800">
                <a:latin typeface="Calibri" charset="0"/>
              </a:rPr>
              <a:t>I. Drori, EURASIP Journal on Advances in Signal Processing</a:t>
            </a:r>
          </a:p>
          <a:p>
            <a:pPr eaLnBrk="1" hangingPunct="1"/>
            <a:r>
              <a:rPr lang="fr-FR" sz="1800">
                <a:latin typeface="Calibri" charset="0"/>
              </a:rPr>
              <a:t>Volume 2007, Article ID 20248</a:t>
            </a:r>
          </a:p>
          <a:p>
            <a:pPr eaLnBrk="1" hangingPunct="1"/>
            <a:r>
              <a:rPr lang="en-US" sz="1800">
                <a:latin typeface="Calibri" charset="0"/>
              </a:rPr>
              <a:t>	</a:t>
            </a:r>
            <a:r>
              <a:rPr lang="en-US" sz="1800">
                <a:solidFill>
                  <a:srgbClr val="0000FF"/>
                </a:solidFill>
                <a:latin typeface="Calibri" charset="0"/>
              </a:rPr>
              <a:t>using a wavelet representation</a:t>
            </a:r>
          </a:p>
          <a:p>
            <a:pPr eaLnBrk="1" hangingPunct="1"/>
            <a:endParaRPr lang="en-US" sz="1800">
              <a:solidFill>
                <a:srgbClr val="0000FF"/>
              </a:solidFill>
              <a:latin typeface="Calibri" charset="0"/>
            </a:endParaRPr>
          </a:p>
          <a:p>
            <a:pPr eaLnBrk="1" hangingPunct="1">
              <a:buFontTx/>
              <a:buAutoNum type="alphaUcPeriod"/>
            </a:pPr>
            <a:r>
              <a:rPr lang="en-US" sz="1800">
                <a:latin typeface="Calibri" charset="0"/>
              </a:rPr>
              <a:t>Stern, D.L. Donoho, J.C. Hoch, JMR 188, 295, 2007</a:t>
            </a:r>
            <a:endParaRPr lang="en-US" sz="1800">
              <a:solidFill>
                <a:schemeClr val="tx2"/>
              </a:solidFill>
              <a:latin typeface="Calibri" charset="0"/>
            </a:endParaRPr>
          </a:p>
          <a:p>
            <a:pPr eaLnBrk="1" hangingPunct="1"/>
            <a:r>
              <a:rPr lang="en-US" sz="1800">
                <a:solidFill>
                  <a:schemeClr val="tx2"/>
                </a:solidFill>
                <a:latin typeface="Calibri" charset="0"/>
              </a:rPr>
              <a:t>	</a:t>
            </a:r>
            <a:r>
              <a:rPr lang="en-US" sz="1800">
                <a:solidFill>
                  <a:srgbClr val="0000FF"/>
                </a:solidFill>
                <a:latin typeface="Calibri" charset="0"/>
              </a:rPr>
              <a:t>IST to extend truncated FIDs, instead of linear prediction</a:t>
            </a:r>
            <a:br>
              <a:rPr lang="en-US" sz="1800">
                <a:solidFill>
                  <a:srgbClr val="0000FF"/>
                </a:solidFill>
                <a:latin typeface="Calibri" charset="0"/>
              </a:rPr>
            </a:br>
            <a:r>
              <a:rPr lang="en-US" sz="1800">
                <a:solidFill>
                  <a:srgbClr val="0000FF"/>
                </a:solidFill>
                <a:latin typeface="Calibri" charset="0"/>
              </a:rPr>
              <a:t>	Shows IST is l</a:t>
            </a:r>
            <a:r>
              <a:rPr lang="en-US" sz="1800" baseline="-25000">
                <a:solidFill>
                  <a:srgbClr val="0000FF"/>
                </a:solidFill>
                <a:latin typeface="Calibri" charset="0"/>
              </a:rPr>
              <a:t>1</a:t>
            </a:r>
            <a:r>
              <a:rPr lang="en-US" sz="1800">
                <a:solidFill>
                  <a:srgbClr val="0000FF"/>
                </a:solidFill>
                <a:latin typeface="Calibri" charset="0"/>
              </a:rPr>
              <a:t>-norm minimization</a:t>
            </a:r>
          </a:p>
          <a:p>
            <a:pPr eaLnBrk="1" hangingPunct="1"/>
            <a:endParaRPr lang="en-US" sz="1800">
              <a:solidFill>
                <a:schemeClr val="tx2"/>
              </a:solidFill>
              <a:latin typeface="Calibri" charset="0"/>
            </a:endParaRPr>
          </a:p>
          <a:p>
            <a:pPr eaLnBrk="1" hangingPunct="1"/>
            <a:r>
              <a:rPr lang="en-US" sz="1800">
                <a:latin typeface="Calibri" charset="0"/>
              </a:rPr>
              <a:t>K. Kazimierczuk, V. Yu. Orekhov, Angew Chem. Int Ed. 50 (24) 5556. 2011		</a:t>
            </a:r>
            <a:r>
              <a:rPr lang="en-US" sz="1800">
                <a:solidFill>
                  <a:srgbClr val="0000FF"/>
                </a:solidFill>
                <a:latin typeface="Calibri" charset="0"/>
              </a:rPr>
              <a:t>processing of 2D HSQC and 2D NOESY spectra</a:t>
            </a:r>
          </a:p>
          <a:p>
            <a:pPr lvl="1" eaLnBrk="1" hangingPunct="1"/>
            <a:endParaRPr lang="en-US" sz="1800">
              <a:latin typeface="Calibri" charset="0"/>
            </a:endParaRPr>
          </a:p>
          <a:p>
            <a:pPr lvl="1" eaLnBrk="1" hangingPunct="1"/>
            <a:endParaRPr lang="en-US" sz="1800">
              <a:latin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6DBA5-3577-8842-8690-270A110E2F14}" type="slidenum">
              <a:rPr lang="en-US"/>
              <a:pPr>
                <a:defRPr/>
              </a:pPr>
              <a:t>33</a:t>
            </a:fld>
            <a:endParaRPr lang="en-US"/>
          </a:p>
        </p:txBody>
      </p:sp>
      <p:grpSp>
        <p:nvGrpSpPr>
          <p:cNvPr id="66562" name="Group 2"/>
          <p:cNvGrpSpPr>
            <a:grpSpLocks/>
          </p:cNvGrpSpPr>
          <p:nvPr/>
        </p:nvGrpSpPr>
        <p:grpSpPr bwMode="auto">
          <a:xfrm>
            <a:off x="685801" y="1143000"/>
            <a:ext cx="8120063" cy="5422900"/>
            <a:chOff x="706438" y="376238"/>
            <a:chExt cx="8120072" cy="6189662"/>
          </a:xfrm>
        </p:grpSpPr>
        <p:grpSp>
          <p:nvGrpSpPr>
            <p:cNvPr id="66567" name="Group 63"/>
            <p:cNvGrpSpPr>
              <a:grpSpLocks/>
            </p:cNvGrpSpPr>
            <p:nvPr/>
          </p:nvGrpSpPr>
          <p:grpSpPr bwMode="auto">
            <a:xfrm>
              <a:off x="706438" y="419100"/>
              <a:ext cx="4356100" cy="6146800"/>
              <a:chOff x="2028086" y="342900"/>
              <a:chExt cx="4356746" cy="6146800"/>
            </a:xfrm>
          </p:grpSpPr>
          <p:pic>
            <p:nvPicPr>
              <p:cNvPr id="66585" name="Picture 3" descr="2percent_three_peaks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8086" y="342900"/>
                <a:ext cx="4356746" cy="6146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6586" name="Group 4"/>
              <p:cNvGrpSpPr>
                <a:grpSpLocks/>
              </p:cNvGrpSpPr>
              <p:nvPr/>
            </p:nvGrpSpPr>
            <p:grpSpPr bwMode="auto">
              <a:xfrm>
                <a:off x="4789947" y="704225"/>
                <a:ext cx="128783" cy="129599"/>
                <a:chOff x="6470807" y="692043"/>
                <a:chExt cx="128783" cy="129599"/>
              </a:xfrm>
            </p:grpSpPr>
            <p:sp>
              <p:nvSpPr>
                <p:cNvPr id="6" name="Diagonal Stripe 5"/>
                <p:cNvSpPr/>
                <p:nvPr/>
              </p:nvSpPr>
              <p:spPr bwMode="auto">
                <a:xfrm>
                  <a:off x="6512890" y="699172"/>
                  <a:ext cx="87326" cy="99657"/>
                </a:xfrm>
                <a:prstGeom prst="diagStrip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defTabSz="457146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66641" name="Group 6"/>
                <p:cNvGrpSpPr>
                  <a:grpSpLocks/>
                </p:cNvGrpSpPr>
                <p:nvPr/>
              </p:nvGrpSpPr>
              <p:grpSpPr bwMode="auto">
                <a:xfrm>
                  <a:off x="6470807" y="692043"/>
                  <a:ext cx="124217" cy="129599"/>
                  <a:chOff x="6520750" y="520816"/>
                  <a:chExt cx="124217" cy="129599"/>
                </a:xfrm>
              </p:grpSpPr>
              <p:cxnSp>
                <p:nvCxnSpPr>
                  <p:cNvPr id="8" name="Straight Connector 7"/>
                  <p:cNvCxnSpPr/>
                  <p:nvPr/>
                </p:nvCxnSpPr>
                <p:spPr bwMode="auto">
                  <a:xfrm flipV="1">
                    <a:off x="6489798" y="520697"/>
                    <a:ext cx="131782" cy="1069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" name="Straight Connector 8"/>
                  <p:cNvCxnSpPr/>
                  <p:nvPr/>
                </p:nvCxnSpPr>
                <p:spPr bwMode="auto">
                  <a:xfrm flipV="1">
                    <a:off x="6543780" y="546065"/>
                    <a:ext cx="101615" cy="10509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66587" name="Group 9"/>
              <p:cNvGrpSpPr>
                <a:grpSpLocks/>
              </p:cNvGrpSpPr>
              <p:nvPr/>
            </p:nvGrpSpPr>
            <p:grpSpPr bwMode="auto">
              <a:xfrm>
                <a:off x="2852740" y="614432"/>
                <a:ext cx="128783" cy="129599"/>
                <a:chOff x="6470807" y="692043"/>
                <a:chExt cx="128783" cy="129599"/>
              </a:xfrm>
            </p:grpSpPr>
            <p:sp>
              <p:nvSpPr>
                <p:cNvPr id="11" name="Diagonal Stripe 10"/>
                <p:cNvSpPr/>
                <p:nvPr/>
              </p:nvSpPr>
              <p:spPr bwMode="auto">
                <a:xfrm>
                  <a:off x="6513057" y="700179"/>
                  <a:ext cx="117492" cy="99658"/>
                </a:xfrm>
                <a:prstGeom prst="diagStrip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defTabSz="457146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66637" name="Group 11"/>
                <p:cNvGrpSpPr>
                  <a:grpSpLocks/>
                </p:cNvGrpSpPr>
                <p:nvPr/>
              </p:nvGrpSpPr>
              <p:grpSpPr bwMode="auto">
                <a:xfrm>
                  <a:off x="6470807" y="692043"/>
                  <a:ext cx="124217" cy="129599"/>
                  <a:chOff x="6520750" y="520816"/>
                  <a:chExt cx="124217" cy="129599"/>
                </a:xfrm>
              </p:grpSpPr>
              <p:cxnSp>
                <p:nvCxnSpPr>
                  <p:cNvPr id="13" name="Straight Connector 12"/>
                  <p:cNvCxnSpPr/>
                  <p:nvPr/>
                </p:nvCxnSpPr>
                <p:spPr bwMode="auto">
                  <a:xfrm flipV="1">
                    <a:off x="6520132" y="521704"/>
                    <a:ext cx="101615" cy="10509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" name="Straight Connector 13"/>
                  <p:cNvCxnSpPr/>
                  <p:nvPr/>
                </p:nvCxnSpPr>
                <p:spPr bwMode="auto">
                  <a:xfrm flipV="1">
                    <a:off x="6543947" y="545260"/>
                    <a:ext cx="101615" cy="10509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66588" name="Group 14"/>
              <p:cNvGrpSpPr>
                <a:grpSpLocks/>
              </p:cNvGrpSpPr>
              <p:nvPr/>
            </p:nvGrpSpPr>
            <p:grpSpPr bwMode="auto">
              <a:xfrm>
                <a:off x="2865569" y="1602163"/>
                <a:ext cx="128783" cy="129599"/>
                <a:chOff x="6470807" y="692043"/>
                <a:chExt cx="128783" cy="129599"/>
              </a:xfrm>
            </p:grpSpPr>
            <p:sp>
              <p:nvSpPr>
                <p:cNvPr id="16" name="Diagonal Stripe 15"/>
                <p:cNvSpPr/>
                <p:nvPr/>
              </p:nvSpPr>
              <p:spPr bwMode="auto">
                <a:xfrm>
                  <a:off x="6512930" y="699968"/>
                  <a:ext cx="87326" cy="99657"/>
                </a:xfrm>
                <a:prstGeom prst="diagStrip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defTabSz="457146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66633" name="Group 16"/>
                <p:cNvGrpSpPr>
                  <a:grpSpLocks/>
                </p:cNvGrpSpPr>
                <p:nvPr/>
              </p:nvGrpSpPr>
              <p:grpSpPr bwMode="auto">
                <a:xfrm>
                  <a:off x="6470807" y="692043"/>
                  <a:ext cx="124217" cy="129599"/>
                  <a:chOff x="6520750" y="520816"/>
                  <a:chExt cx="124217" cy="129599"/>
                </a:xfrm>
              </p:grpSpPr>
              <p:cxnSp>
                <p:nvCxnSpPr>
                  <p:cNvPr id="18" name="Straight Connector 17"/>
                  <p:cNvCxnSpPr/>
                  <p:nvPr/>
                </p:nvCxnSpPr>
                <p:spPr bwMode="auto">
                  <a:xfrm flipV="1">
                    <a:off x="6520005" y="521493"/>
                    <a:ext cx="101615" cy="10509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9" name="Straight Connector 18"/>
                  <p:cNvCxnSpPr/>
                  <p:nvPr/>
                </p:nvCxnSpPr>
                <p:spPr bwMode="auto">
                  <a:xfrm flipV="1">
                    <a:off x="6543820" y="545048"/>
                    <a:ext cx="101615" cy="10509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66589" name="Group 19"/>
              <p:cNvGrpSpPr>
                <a:grpSpLocks/>
              </p:cNvGrpSpPr>
              <p:nvPr/>
            </p:nvGrpSpPr>
            <p:grpSpPr bwMode="auto">
              <a:xfrm>
                <a:off x="4777118" y="2384652"/>
                <a:ext cx="128783" cy="129599"/>
                <a:chOff x="6470807" y="692043"/>
                <a:chExt cx="128783" cy="129599"/>
              </a:xfrm>
            </p:grpSpPr>
            <p:sp>
              <p:nvSpPr>
                <p:cNvPr id="21" name="Diagonal Stripe 20"/>
                <p:cNvSpPr/>
                <p:nvPr/>
              </p:nvSpPr>
              <p:spPr bwMode="auto">
                <a:xfrm>
                  <a:off x="6513017" y="700246"/>
                  <a:ext cx="87326" cy="99657"/>
                </a:xfrm>
                <a:prstGeom prst="diagStrip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defTabSz="457146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66629" name="Group 21"/>
                <p:cNvGrpSpPr>
                  <a:grpSpLocks/>
                </p:cNvGrpSpPr>
                <p:nvPr/>
              </p:nvGrpSpPr>
              <p:grpSpPr bwMode="auto">
                <a:xfrm>
                  <a:off x="6470807" y="692043"/>
                  <a:ext cx="124217" cy="129599"/>
                  <a:chOff x="6520750" y="520816"/>
                  <a:chExt cx="124217" cy="129599"/>
                </a:xfrm>
              </p:grpSpPr>
              <p:cxnSp>
                <p:nvCxnSpPr>
                  <p:cNvPr id="23" name="Straight Connector 22"/>
                  <p:cNvCxnSpPr/>
                  <p:nvPr/>
                </p:nvCxnSpPr>
                <p:spPr bwMode="auto">
                  <a:xfrm flipV="1">
                    <a:off x="6520092" y="529019"/>
                    <a:ext cx="101615" cy="9784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4" name="Straight Connector 23"/>
                  <p:cNvCxnSpPr/>
                  <p:nvPr/>
                </p:nvCxnSpPr>
                <p:spPr bwMode="auto">
                  <a:xfrm flipV="1">
                    <a:off x="6543907" y="545326"/>
                    <a:ext cx="101615" cy="10509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66590" name="Group 24"/>
              <p:cNvGrpSpPr>
                <a:grpSpLocks/>
              </p:cNvGrpSpPr>
              <p:nvPr/>
            </p:nvGrpSpPr>
            <p:grpSpPr bwMode="auto">
              <a:xfrm>
                <a:off x="4789946" y="3744386"/>
                <a:ext cx="128783" cy="129599"/>
                <a:chOff x="6470807" y="692043"/>
                <a:chExt cx="128783" cy="129599"/>
              </a:xfrm>
            </p:grpSpPr>
            <p:sp>
              <p:nvSpPr>
                <p:cNvPr id="26" name="Diagonal Stripe 25"/>
                <p:cNvSpPr/>
                <p:nvPr/>
              </p:nvSpPr>
              <p:spPr bwMode="auto">
                <a:xfrm>
                  <a:off x="6512891" y="699484"/>
                  <a:ext cx="87326" cy="99657"/>
                </a:xfrm>
                <a:prstGeom prst="diagStrip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defTabSz="457146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66625" name="Group 26"/>
                <p:cNvGrpSpPr>
                  <a:grpSpLocks/>
                </p:cNvGrpSpPr>
                <p:nvPr/>
              </p:nvGrpSpPr>
              <p:grpSpPr bwMode="auto">
                <a:xfrm>
                  <a:off x="6470807" y="692043"/>
                  <a:ext cx="124217" cy="129599"/>
                  <a:chOff x="6520750" y="520816"/>
                  <a:chExt cx="124217" cy="129599"/>
                </a:xfrm>
              </p:grpSpPr>
              <p:cxnSp>
                <p:nvCxnSpPr>
                  <p:cNvPr id="28" name="Straight Connector 27"/>
                  <p:cNvCxnSpPr/>
                  <p:nvPr/>
                </p:nvCxnSpPr>
                <p:spPr bwMode="auto">
                  <a:xfrm flipV="1">
                    <a:off x="6489799" y="521009"/>
                    <a:ext cx="131782" cy="1069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9" name="Straight Connector 28"/>
                  <p:cNvCxnSpPr/>
                  <p:nvPr/>
                </p:nvCxnSpPr>
                <p:spPr bwMode="auto">
                  <a:xfrm flipV="1">
                    <a:off x="6543781" y="546376"/>
                    <a:ext cx="101615" cy="11958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66591" name="Group 29"/>
              <p:cNvGrpSpPr>
                <a:grpSpLocks/>
              </p:cNvGrpSpPr>
              <p:nvPr/>
            </p:nvGrpSpPr>
            <p:grpSpPr bwMode="auto">
              <a:xfrm>
                <a:off x="4788396" y="3075813"/>
                <a:ext cx="128783" cy="129599"/>
                <a:chOff x="6470807" y="692043"/>
                <a:chExt cx="128783" cy="129599"/>
              </a:xfrm>
            </p:grpSpPr>
            <p:sp>
              <p:nvSpPr>
                <p:cNvPr id="31" name="Diagonal Stripe 30"/>
                <p:cNvSpPr/>
                <p:nvPr/>
              </p:nvSpPr>
              <p:spPr bwMode="auto">
                <a:xfrm>
                  <a:off x="6514440" y="699441"/>
                  <a:ext cx="85738" cy="101469"/>
                </a:xfrm>
                <a:prstGeom prst="diagStrip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defTabSz="457146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66621" name="Group 31"/>
                <p:cNvGrpSpPr>
                  <a:grpSpLocks/>
                </p:cNvGrpSpPr>
                <p:nvPr/>
              </p:nvGrpSpPr>
              <p:grpSpPr bwMode="auto">
                <a:xfrm>
                  <a:off x="6470807" y="692043"/>
                  <a:ext cx="124217" cy="129599"/>
                  <a:chOff x="6520750" y="520816"/>
                  <a:chExt cx="124217" cy="129599"/>
                </a:xfrm>
              </p:grpSpPr>
              <p:cxnSp>
                <p:nvCxnSpPr>
                  <p:cNvPr id="33" name="Straight Connector 32"/>
                  <p:cNvCxnSpPr/>
                  <p:nvPr/>
                </p:nvCxnSpPr>
                <p:spPr bwMode="auto">
                  <a:xfrm flipV="1">
                    <a:off x="6521515" y="520967"/>
                    <a:ext cx="100026" cy="10690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4" name="Straight Connector 33"/>
                  <p:cNvCxnSpPr/>
                  <p:nvPr/>
                </p:nvCxnSpPr>
                <p:spPr bwMode="auto">
                  <a:xfrm flipV="1">
                    <a:off x="6545331" y="546334"/>
                    <a:ext cx="100027" cy="119589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66592" name="Group 34"/>
              <p:cNvGrpSpPr>
                <a:grpSpLocks/>
              </p:cNvGrpSpPr>
              <p:nvPr/>
            </p:nvGrpSpPr>
            <p:grpSpPr bwMode="auto">
              <a:xfrm>
                <a:off x="4777117" y="4424253"/>
                <a:ext cx="128783" cy="129599"/>
                <a:chOff x="6470807" y="692043"/>
                <a:chExt cx="128783" cy="129599"/>
              </a:xfrm>
            </p:grpSpPr>
            <p:sp>
              <p:nvSpPr>
                <p:cNvPr id="36" name="Diagonal Stripe 35"/>
                <p:cNvSpPr/>
                <p:nvPr/>
              </p:nvSpPr>
              <p:spPr bwMode="auto">
                <a:xfrm>
                  <a:off x="6513018" y="699101"/>
                  <a:ext cx="87326" cy="101469"/>
                </a:xfrm>
                <a:prstGeom prst="diagStrip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defTabSz="457146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66617" name="Group 36"/>
                <p:cNvGrpSpPr>
                  <a:grpSpLocks/>
                </p:cNvGrpSpPr>
                <p:nvPr/>
              </p:nvGrpSpPr>
              <p:grpSpPr bwMode="auto">
                <a:xfrm>
                  <a:off x="6470807" y="692043"/>
                  <a:ext cx="124217" cy="129599"/>
                  <a:chOff x="6520750" y="520816"/>
                  <a:chExt cx="124217" cy="129599"/>
                </a:xfrm>
              </p:grpSpPr>
              <p:cxnSp>
                <p:nvCxnSpPr>
                  <p:cNvPr id="38" name="Straight Connector 37"/>
                  <p:cNvCxnSpPr/>
                  <p:nvPr/>
                </p:nvCxnSpPr>
                <p:spPr bwMode="auto">
                  <a:xfrm flipV="1">
                    <a:off x="6520093" y="520627"/>
                    <a:ext cx="101615" cy="10690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9" name="Straight Connector 38"/>
                  <p:cNvCxnSpPr/>
                  <p:nvPr/>
                </p:nvCxnSpPr>
                <p:spPr bwMode="auto">
                  <a:xfrm flipV="1">
                    <a:off x="6543908" y="544183"/>
                    <a:ext cx="101615" cy="1069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66593" name="Group 39"/>
              <p:cNvGrpSpPr>
                <a:grpSpLocks/>
              </p:cNvGrpSpPr>
              <p:nvPr/>
            </p:nvGrpSpPr>
            <p:grpSpPr bwMode="auto">
              <a:xfrm>
                <a:off x="4777118" y="5065637"/>
                <a:ext cx="128783" cy="129599"/>
                <a:chOff x="6470807" y="692043"/>
                <a:chExt cx="128783" cy="129599"/>
              </a:xfrm>
            </p:grpSpPr>
            <p:sp>
              <p:nvSpPr>
                <p:cNvPr id="41" name="Diagonal Stripe 40"/>
                <p:cNvSpPr/>
                <p:nvPr/>
              </p:nvSpPr>
              <p:spPr bwMode="auto">
                <a:xfrm>
                  <a:off x="6513017" y="699152"/>
                  <a:ext cx="87326" cy="101469"/>
                </a:xfrm>
                <a:prstGeom prst="diagStrip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defTabSz="457146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66613" name="Group 41"/>
                <p:cNvGrpSpPr>
                  <a:grpSpLocks/>
                </p:cNvGrpSpPr>
                <p:nvPr/>
              </p:nvGrpSpPr>
              <p:grpSpPr bwMode="auto">
                <a:xfrm>
                  <a:off x="6470807" y="692043"/>
                  <a:ext cx="124217" cy="129599"/>
                  <a:chOff x="6520750" y="520816"/>
                  <a:chExt cx="124217" cy="129599"/>
                </a:xfrm>
              </p:grpSpPr>
              <p:cxnSp>
                <p:nvCxnSpPr>
                  <p:cNvPr id="43" name="Straight Connector 42"/>
                  <p:cNvCxnSpPr/>
                  <p:nvPr/>
                </p:nvCxnSpPr>
                <p:spPr bwMode="auto">
                  <a:xfrm flipV="1">
                    <a:off x="6520092" y="520677"/>
                    <a:ext cx="101615" cy="10690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4" name="Straight Connector 43"/>
                  <p:cNvCxnSpPr/>
                  <p:nvPr/>
                </p:nvCxnSpPr>
                <p:spPr bwMode="auto">
                  <a:xfrm flipV="1">
                    <a:off x="6543907" y="544233"/>
                    <a:ext cx="101615" cy="1069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66594" name="Group 44"/>
              <p:cNvGrpSpPr>
                <a:grpSpLocks/>
              </p:cNvGrpSpPr>
              <p:nvPr/>
            </p:nvGrpSpPr>
            <p:grpSpPr bwMode="auto">
              <a:xfrm>
                <a:off x="4789946" y="5707021"/>
                <a:ext cx="128783" cy="129599"/>
                <a:chOff x="6470807" y="692043"/>
                <a:chExt cx="128783" cy="129599"/>
              </a:xfrm>
            </p:grpSpPr>
            <p:sp>
              <p:nvSpPr>
                <p:cNvPr id="46" name="Diagonal Stripe 45"/>
                <p:cNvSpPr/>
                <p:nvPr/>
              </p:nvSpPr>
              <p:spPr bwMode="auto">
                <a:xfrm>
                  <a:off x="6512891" y="699202"/>
                  <a:ext cx="87326" cy="101469"/>
                </a:xfrm>
                <a:prstGeom prst="diagStrip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defTabSz="457146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66609" name="Group 46"/>
                <p:cNvGrpSpPr>
                  <a:grpSpLocks/>
                </p:cNvGrpSpPr>
                <p:nvPr/>
              </p:nvGrpSpPr>
              <p:grpSpPr bwMode="auto">
                <a:xfrm>
                  <a:off x="6470807" y="692043"/>
                  <a:ext cx="124217" cy="129599"/>
                  <a:chOff x="6520750" y="520816"/>
                  <a:chExt cx="124217" cy="129599"/>
                </a:xfrm>
              </p:grpSpPr>
              <p:cxnSp>
                <p:nvCxnSpPr>
                  <p:cNvPr id="48" name="Straight Connector 47"/>
                  <p:cNvCxnSpPr/>
                  <p:nvPr/>
                </p:nvCxnSpPr>
                <p:spPr bwMode="auto">
                  <a:xfrm flipV="1">
                    <a:off x="6489799" y="520727"/>
                    <a:ext cx="131782" cy="10690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9" name="Straight Connector 48"/>
                  <p:cNvCxnSpPr/>
                  <p:nvPr/>
                </p:nvCxnSpPr>
                <p:spPr bwMode="auto">
                  <a:xfrm flipV="1">
                    <a:off x="6543781" y="544283"/>
                    <a:ext cx="101615" cy="1069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66595" name="Group 49"/>
              <p:cNvGrpSpPr>
                <a:grpSpLocks/>
              </p:cNvGrpSpPr>
              <p:nvPr/>
            </p:nvGrpSpPr>
            <p:grpSpPr bwMode="auto">
              <a:xfrm>
                <a:off x="2865570" y="2346168"/>
                <a:ext cx="128783" cy="129599"/>
                <a:chOff x="6470807" y="692043"/>
                <a:chExt cx="128783" cy="129599"/>
              </a:xfrm>
            </p:grpSpPr>
            <p:sp>
              <p:nvSpPr>
                <p:cNvPr id="51" name="Diagonal Stripe 50"/>
                <p:cNvSpPr/>
                <p:nvPr/>
              </p:nvSpPr>
              <p:spPr bwMode="auto">
                <a:xfrm>
                  <a:off x="6512929" y="698866"/>
                  <a:ext cx="87326" cy="101469"/>
                </a:xfrm>
                <a:prstGeom prst="diagStrip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defTabSz="457146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66605" name="Group 51"/>
                <p:cNvGrpSpPr>
                  <a:grpSpLocks/>
                </p:cNvGrpSpPr>
                <p:nvPr/>
              </p:nvGrpSpPr>
              <p:grpSpPr bwMode="auto">
                <a:xfrm>
                  <a:off x="6470807" y="692043"/>
                  <a:ext cx="124217" cy="129599"/>
                  <a:chOff x="6520750" y="520816"/>
                  <a:chExt cx="124217" cy="129599"/>
                </a:xfrm>
              </p:grpSpPr>
              <p:cxnSp>
                <p:nvCxnSpPr>
                  <p:cNvPr id="53" name="Straight Connector 52"/>
                  <p:cNvCxnSpPr/>
                  <p:nvPr/>
                </p:nvCxnSpPr>
                <p:spPr bwMode="auto">
                  <a:xfrm flipV="1">
                    <a:off x="6520004" y="520391"/>
                    <a:ext cx="101615" cy="106905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4" name="Straight Connector 53"/>
                  <p:cNvCxnSpPr/>
                  <p:nvPr/>
                </p:nvCxnSpPr>
                <p:spPr bwMode="auto">
                  <a:xfrm flipV="1">
                    <a:off x="6543819" y="543946"/>
                    <a:ext cx="101615" cy="10690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66596" name="Group 54"/>
              <p:cNvGrpSpPr>
                <a:grpSpLocks/>
              </p:cNvGrpSpPr>
              <p:nvPr/>
            </p:nvGrpSpPr>
            <p:grpSpPr bwMode="auto">
              <a:xfrm>
                <a:off x="2865570" y="3026035"/>
                <a:ext cx="128783" cy="129599"/>
                <a:chOff x="6470807" y="692043"/>
                <a:chExt cx="128783" cy="129599"/>
              </a:xfrm>
            </p:grpSpPr>
            <p:sp>
              <p:nvSpPr>
                <p:cNvPr id="56" name="Diagonal Stripe 55"/>
                <p:cNvSpPr/>
                <p:nvPr/>
              </p:nvSpPr>
              <p:spPr bwMode="auto">
                <a:xfrm>
                  <a:off x="6512929" y="705733"/>
                  <a:ext cx="87326" cy="94222"/>
                </a:xfrm>
                <a:prstGeom prst="diagStripe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defTabSz="457146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66601" name="Group 56"/>
                <p:cNvGrpSpPr>
                  <a:grpSpLocks/>
                </p:cNvGrpSpPr>
                <p:nvPr/>
              </p:nvGrpSpPr>
              <p:grpSpPr bwMode="auto">
                <a:xfrm>
                  <a:off x="6470807" y="692043"/>
                  <a:ext cx="124217" cy="129599"/>
                  <a:chOff x="6520750" y="520816"/>
                  <a:chExt cx="124217" cy="129599"/>
                </a:xfrm>
              </p:grpSpPr>
              <p:cxnSp>
                <p:nvCxnSpPr>
                  <p:cNvPr id="58" name="Straight Connector 57"/>
                  <p:cNvCxnSpPr/>
                  <p:nvPr/>
                </p:nvCxnSpPr>
                <p:spPr bwMode="auto">
                  <a:xfrm flipV="1">
                    <a:off x="6520004" y="534506"/>
                    <a:ext cx="101615" cy="9241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9" name="Straight Connector 58"/>
                  <p:cNvCxnSpPr/>
                  <p:nvPr/>
                </p:nvCxnSpPr>
                <p:spPr bwMode="auto">
                  <a:xfrm flipV="1">
                    <a:off x="6543819" y="545378"/>
                    <a:ext cx="101615" cy="10509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sp>
            <p:nvSpPr>
              <p:cNvPr id="66597" name="TextBox 60"/>
              <p:cNvSpPr txBox="1">
                <a:spLocks noChangeArrowheads="1"/>
              </p:cNvSpPr>
              <p:nvPr/>
            </p:nvSpPr>
            <p:spPr bwMode="auto">
              <a:xfrm>
                <a:off x="4785986" y="461302"/>
                <a:ext cx="355890" cy="316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50</a:t>
                </a:r>
              </a:p>
            </p:txBody>
          </p:sp>
          <p:sp>
            <p:nvSpPr>
              <p:cNvPr id="66598" name="TextBox 61"/>
              <p:cNvSpPr txBox="1">
                <a:spLocks noChangeArrowheads="1"/>
              </p:cNvSpPr>
              <p:nvPr/>
            </p:nvSpPr>
            <p:spPr bwMode="auto">
              <a:xfrm>
                <a:off x="5451248" y="678738"/>
                <a:ext cx="270291" cy="316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2</a:t>
                </a:r>
              </a:p>
            </p:txBody>
          </p:sp>
          <p:sp>
            <p:nvSpPr>
              <p:cNvPr id="66599" name="TextBox 62"/>
              <p:cNvSpPr txBox="1">
                <a:spLocks noChangeArrowheads="1"/>
              </p:cNvSpPr>
              <p:nvPr/>
            </p:nvSpPr>
            <p:spPr bwMode="auto">
              <a:xfrm>
                <a:off x="5859296" y="841816"/>
                <a:ext cx="270291" cy="316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1</a:t>
                </a:r>
              </a:p>
            </p:txBody>
          </p:sp>
        </p:grpSp>
        <p:grpSp>
          <p:nvGrpSpPr>
            <p:cNvPr id="66568" name="Group 2"/>
            <p:cNvGrpSpPr>
              <a:grpSpLocks/>
            </p:cNvGrpSpPr>
            <p:nvPr/>
          </p:nvGrpSpPr>
          <p:grpSpPr bwMode="auto">
            <a:xfrm>
              <a:off x="5064131" y="601663"/>
              <a:ext cx="3265340" cy="2545948"/>
              <a:chOff x="5064152" y="601557"/>
              <a:chExt cx="3265292" cy="2545883"/>
            </a:xfrm>
          </p:grpSpPr>
          <p:pic>
            <p:nvPicPr>
              <p:cNvPr id="66573" name="Picture 62" descr="Peak-heights-3.t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5299" y="601557"/>
                <a:ext cx="2683130" cy="2310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6574" name="TextBox 60"/>
              <p:cNvSpPr txBox="1">
                <a:spLocks noChangeArrowheads="1"/>
              </p:cNvSpPr>
              <p:nvPr/>
            </p:nvSpPr>
            <p:spPr bwMode="auto">
              <a:xfrm>
                <a:off x="7759690" y="613499"/>
                <a:ext cx="569754" cy="316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50/10</a:t>
                </a:r>
              </a:p>
            </p:txBody>
          </p:sp>
          <p:sp>
            <p:nvSpPr>
              <p:cNvPr id="66575" name="TextBox 60"/>
              <p:cNvSpPr txBox="1">
                <a:spLocks noChangeArrowheads="1"/>
              </p:cNvSpPr>
              <p:nvPr/>
            </p:nvSpPr>
            <p:spPr bwMode="auto">
              <a:xfrm>
                <a:off x="7975587" y="1945257"/>
                <a:ext cx="270247" cy="316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2</a:t>
                </a:r>
              </a:p>
            </p:txBody>
          </p:sp>
          <p:sp>
            <p:nvSpPr>
              <p:cNvPr id="66576" name="TextBox 60"/>
              <p:cNvSpPr txBox="1">
                <a:spLocks noChangeArrowheads="1"/>
              </p:cNvSpPr>
              <p:nvPr/>
            </p:nvSpPr>
            <p:spPr bwMode="auto">
              <a:xfrm>
                <a:off x="7962887" y="2215232"/>
                <a:ext cx="270247" cy="316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1</a:t>
                </a:r>
              </a:p>
            </p:txBody>
          </p:sp>
          <p:sp>
            <p:nvSpPr>
              <p:cNvPr id="66577" name="TextBox 60"/>
              <p:cNvSpPr txBox="1">
                <a:spLocks noChangeArrowheads="1"/>
              </p:cNvSpPr>
              <p:nvPr/>
            </p:nvSpPr>
            <p:spPr bwMode="auto">
              <a:xfrm>
                <a:off x="5551508" y="2831283"/>
                <a:ext cx="2579893" cy="316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0         100       200       300       400</a:t>
                </a:r>
              </a:p>
            </p:txBody>
          </p:sp>
          <p:sp>
            <p:nvSpPr>
              <p:cNvPr id="66578" name="TextBox 60"/>
              <p:cNvSpPr txBox="1">
                <a:spLocks noChangeArrowheads="1"/>
              </p:cNvSpPr>
              <p:nvPr/>
            </p:nvSpPr>
            <p:spPr bwMode="auto">
              <a:xfrm>
                <a:off x="5065739" y="805562"/>
                <a:ext cx="689503" cy="316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6.0E+6</a:t>
                </a:r>
              </a:p>
            </p:txBody>
          </p:sp>
          <p:sp>
            <p:nvSpPr>
              <p:cNvPr id="66579" name="TextBox 60"/>
              <p:cNvSpPr txBox="1">
                <a:spLocks noChangeArrowheads="1"/>
              </p:cNvSpPr>
              <p:nvPr/>
            </p:nvSpPr>
            <p:spPr bwMode="auto">
              <a:xfrm>
                <a:off x="5076852" y="1111775"/>
                <a:ext cx="676679" cy="316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5.0E+6</a:t>
                </a:r>
              </a:p>
            </p:txBody>
          </p:sp>
          <p:sp>
            <p:nvSpPr>
              <p:cNvPr id="66580" name="TextBox 60"/>
              <p:cNvSpPr txBox="1">
                <a:spLocks noChangeArrowheads="1"/>
              </p:cNvSpPr>
              <p:nvPr/>
            </p:nvSpPr>
            <p:spPr bwMode="auto">
              <a:xfrm>
                <a:off x="5070502" y="1432485"/>
                <a:ext cx="676679" cy="316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4.0E+6</a:t>
                </a:r>
              </a:p>
            </p:txBody>
          </p:sp>
          <p:sp>
            <p:nvSpPr>
              <p:cNvPr id="66581" name="TextBox 60"/>
              <p:cNvSpPr txBox="1">
                <a:spLocks noChangeArrowheads="1"/>
              </p:cNvSpPr>
              <p:nvPr/>
            </p:nvSpPr>
            <p:spPr bwMode="auto">
              <a:xfrm>
                <a:off x="5064152" y="1778561"/>
                <a:ext cx="676679" cy="316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3.0E+6</a:t>
                </a:r>
              </a:p>
            </p:txBody>
          </p:sp>
          <p:sp>
            <p:nvSpPr>
              <p:cNvPr id="66582" name="TextBox 60"/>
              <p:cNvSpPr txBox="1">
                <a:spLocks noChangeArrowheads="1"/>
              </p:cNvSpPr>
              <p:nvPr/>
            </p:nvSpPr>
            <p:spPr bwMode="auto">
              <a:xfrm>
                <a:off x="5072089" y="2099270"/>
                <a:ext cx="676679" cy="316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2.0E+6</a:t>
                </a:r>
              </a:p>
            </p:txBody>
          </p:sp>
          <p:sp>
            <p:nvSpPr>
              <p:cNvPr id="66583" name="TextBox 60"/>
              <p:cNvSpPr txBox="1">
                <a:spLocks noChangeArrowheads="1"/>
              </p:cNvSpPr>
              <p:nvPr/>
            </p:nvSpPr>
            <p:spPr bwMode="auto">
              <a:xfrm>
                <a:off x="5064152" y="2407295"/>
                <a:ext cx="676679" cy="316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1.0E+6</a:t>
                </a:r>
              </a:p>
            </p:txBody>
          </p:sp>
          <p:sp>
            <p:nvSpPr>
              <p:cNvPr id="66584" name="TextBox 60"/>
              <p:cNvSpPr txBox="1">
                <a:spLocks noChangeArrowheads="1"/>
              </p:cNvSpPr>
              <p:nvPr/>
            </p:nvSpPr>
            <p:spPr bwMode="auto">
              <a:xfrm>
                <a:off x="5064152" y="2715321"/>
                <a:ext cx="676679" cy="316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/>
                  <a:t>0.0E+6</a:t>
                </a:r>
              </a:p>
            </p:txBody>
          </p:sp>
        </p:grpSp>
        <p:sp>
          <p:nvSpPr>
            <p:cNvPr id="66569" name="TextBox 3"/>
            <p:cNvSpPr txBox="1">
              <a:spLocks noChangeArrowheads="1"/>
            </p:cNvSpPr>
            <p:nvPr/>
          </p:nvSpPr>
          <p:spPr bwMode="auto">
            <a:xfrm>
              <a:off x="904876" y="412477"/>
              <a:ext cx="351378" cy="421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A</a:t>
              </a:r>
            </a:p>
          </p:txBody>
        </p:sp>
        <p:sp>
          <p:nvSpPr>
            <p:cNvPr id="66570" name="TextBox 76"/>
            <p:cNvSpPr txBox="1">
              <a:spLocks noChangeArrowheads="1"/>
            </p:cNvSpPr>
            <p:nvPr/>
          </p:nvSpPr>
          <p:spPr bwMode="auto">
            <a:xfrm>
              <a:off x="5256218" y="376238"/>
              <a:ext cx="349251" cy="41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B</a:t>
              </a:r>
            </a:p>
          </p:txBody>
        </p:sp>
        <p:pic>
          <p:nvPicPr>
            <p:cNvPr id="66571" name="Picture 1" descr="termination_support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362" y="3557838"/>
              <a:ext cx="3382148" cy="2787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2" name="TextBox 77"/>
            <p:cNvSpPr txBox="1">
              <a:spLocks noChangeArrowheads="1"/>
            </p:cNvSpPr>
            <p:nvPr/>
          </p:nvSpPr>
          <p:spPr bwMode="auto">
            <a:xfrm>
              <a:off x="5314956" y="3373223"/>
              <a:ext cx="349250" cy="41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/>
                <a:t>C</a:t>
              </a:r>
            </a:p>
          </p:txBody>
        </p:sp>
      </p:grpSp>
      <p:sp>
        <p:nvSpPr>
          <p:cNvPr id="286800" name="Rectangle 80"/>
          <p:cNvSpPr>
            <a:spLocks noChangeArrowheads="1"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2800">
                <a:solidFill>
                  <a:schemeClr val="tx2"/>
                </a:solidFill>
                <a:latin typeface="Calibri" charset="0"/>
              </a:rPr>
              <a:t>hmsIST provide high dynamic range response,</a:t>
            </a:r>
            <a:br>
              <a:rPr lang="en-US" sz="2800">
                <a:solidFill>
                  <a:schemeClr val="tx2"/>
                </a:solidFill>
                <a:latin typeface="Calibri" charset="0"/>
              </a:rPr>
            </a:br>
            <a:r>
              <a:rPr lang="en-US" sz="2800">
                <a:solidFill>
                  <a:schemeClr val="tx2"/>
                </a:solidFill>
                <a:latin typeface="Calibri" charset="0"/>
              </a:rPr>
              <a:t>stop criterion</a:t>
            </a:r>
            <a:endParaRPr lang="en-US" sz="300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286801" name="Text Box 81"/>
          <p:cNvSpPr txBox="1">
            <a:spLocks noChangeArrowheads="1"/>
          </p:cNvSpPr>
          <p:nvPr/>
        </p:nvSpPr>
        <p:spPr bwMode="auto">
          <a:xfrm>
            <a:off x="7239001" y="3810000"/>
            <a:ext cx="1019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>
              <a:defRPr/>
            </a:pPr>
            <a:r>
              <a:rPr lang="en-US" sz="1200">
                <a:cs typeface="+mn-cs"/>
              </a:rPr>
              <a:t>Spectrum L</a:t>
            </a:r>
            <a:r>
              <a:rPr lang="en-US" sz="1200" baseline="-25000">
                <a:cs typeface="+mn-cs"/>
              </a:rPr>
              <a:t>2</a:t>
            </a:r>
            <a:endParaRPr lang="en-US" sz="1800">
              <a:cs typeface="+mn-cs"/>
            </a:endParaRPr>
          </a:p>
        </p:txBody>
      </p:sp>
      <p:sp>
        <p:nvSpPr>
          <p:cNvPr id="286802" name="Text Box 82"/>
          <p:cNvSpPr txBox="1">
            <a:spLocks noChangeArrowheads="1"/>
          </p:cNvSpPr>
          <p:nvPr/>
        </p:nvSpPr>
        <p:spPr bwMode="auto">
          <a:xfrm>
            <a:off x="8001000" y="4419600"/>
            <a:ext cx="9604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>
              <a:defRPr/>
            </a:pPr>
            <a:r>
              <a:rPr lang="en-US" sz="1200">
                <a:cs typeface="+mn-cs"/>
              </a:rPr>
              <a:t>Residual L</a:t>
            </a:r>
            <a:r>
              <a:rPr lang="en-US" sz="1200" baseline="-25000">
                <a:cs typeface="+mn-cs"/>
              </a:rPr>
              <a:t>2</a:t>
            </a:r>
            <a:endParaRPr lang="en-US" sz="1800">
              <a:cs typeface="+mn-cs"/>
            </a:endParaRPr>
          </a:p>
        </p:txBody>
      </p:sp>
      <p:sp>
        <p:nvSpPr>
          <p:cNvPr id="286803" name="Text Box 83"/>
          <p:cNvSpPr txBox="1">
            <a:spLocks noChangeArrowheads="1"/>
          </p:cNvSpPr>
          <p:nvPr/>
        </p:nvSpPr>
        <p:spPr bwMode="auto">
          <a:xfrm>
            <a:off x="7997826" y="5287963"/>
            <a:ext cx="993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>
              <a:defRPr/>
            </a:pPr>
            <a:r>
              <a:rPr lang="en-US" sz="1200">
                <a:cs typeface="+mn-cs"/>
              </a:rPr>
              <a:t>Increase in</a:t>
            </a:r>
            <a:br>
              <a:rPr lang="en-US" sz="1200">
                <a:cs typeface="+mn-cs"/>
              </a:rPr>
            </a:br>
            <a:r>
              <a:rPr lang="en-US" sz="1200">
                <a:cs typeface="+mn-cs"/>
              </a:rPr>
              <a:t>spectrum L</a:t>
            </a:r>
            <a:r>
              <a:rPr lang="en-US" sz="1200" baseline="-25000">
                <a:cs typeface="+mn-cs"/>
              </a:rPr>
              <a:t>2</a:t>
            </a:r>
            <a:endParaRPr lang="en-US" sz="180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4A68F1-87E8-DC4C-A7DF-CDC482385A0D}" type="slidenum">
              <a:rPr lang="en-US"/>
              <a:pPr>
                <a:defRPr/>
              </a:pPr>
              <a:t>34</a:t>
            </a:fld>
            <a:endParaRPr lang="en-US"/>
          </a:p>
        </p:txBody>
      </p:sp>
      <p:grpSp>
        <p:nvGrpSpPr>
          <p:cNvPr id="68610" name="Group 14"/>
          <p:cNvGrpSpPr>
            <a:grpSpLocks/>
          </p:cNvGrpSpPr>
          <p:nvPr/>
        </p:nvGrpSpPr>
        <p:grpSpPr bwMode="auto">
          <a:xfrm>
            <a:off x="1016000" y="1066801"/>
            <a:ext cx="7385050" cy="5054600"/>
            <a:chOff x="640" y="672"/>
            <a:chExt cx="4652" cy="3184"/>
          </a:xfrm>
        </p:grpSpPr>
        <p:pic>
          <p:nvPicPr>
            <p:cNvPr id="68617" name="Picture 2" descr="fm_plane34_b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" y="672"/>
              <a:ext cx="2448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618" name="Picture 3" descr="ist_plane34_b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" y="688"/>
              <a:ext cx="2448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9" name="Text Box 4"/>
            <p:cNvSpPr txBox="1">
              <a:spLocks noChangeArrowheads="1"/>
            </p:cNvSpPr>
            <p:nvPr/>
          </p:nvSpPr>
          <p:spPr bwMode="auto">
            <a:xfrm rot="5400000">
              <a:off x="4672" y="2123"/>
              <a:ext cx="1007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/>
                <a:t>H</a:t>
              </a:r>
              <a:r>
                <a:rPr lang="en-US" sz="1800" b="1" baseline="-25000"/>
                <a:t>indirect</a:t>
              </a:r>
              <a:r>
                <a:rPr lang="en-US" sz="1800" b="1"/>
                <a:t> (ppm)</a:t>
              </a:r>
            </a:p>
          </p:txBody>
        </p:sp>
        <p:sp>
          <p:nvSpPr>
            <p:cNvPr id="68620" name="Text Box 5"/>
            <p:cNvSpPr txBox="1">
              <a:spLocks noChangeArrowheads="1"/>
            </p:cNvSpPr>
            <p:nvPr/>
          </p:nvSpPr>
          <p:spPr bwMode="auto">
            <a:xfrm>
              <a:off x="3041" y="816"/>
              <a:ext cx="418" cy="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 b="1"/>
                <a:t>IST</a:t>
              </a:r>
            </a:p>
          </p:txBody>
        </p:sp>
        <p:sp>
          <p:nvSpPr>
            <p:cNvPr id="68621" name="Text Box 6"/>
            <p:cNvSpPr txBox="1">
              <a:spLocks noChangeArrowheads="1"/>
            </p:cNvSpPr>
            <p:nvPr/>
          </p:nvSpPr>
          <p:spPr bwMode="auto">
            <a:xfrm>
              <a:off x="836" y="798"/>
              <a:ext cx="393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 b="1"/>
                <a:t>FM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346200" y="762000"/>
            <a:ext cx="5542430" cy="400097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+mj-lt"/>
              </a:rPr>
              <a:t>6% of 400x100 (</a:t>
            </a:r>
            <a:r>
              <a:rPr lang="en-US" sz="2000" dirty="0" err="1">
                <a:latin typeface="+mj-lt"/>
              </a:rPr>
              <a:t>HxN</a:t>
            </a:r>
            <a:r>
              <a:rPr lang="en-US" sz="2000" dirty="0">
                <a:latin typeface="+mj-lt"/>
              </a:rPr>
              <a:t>) </a:t>
            </a:r>
            <a:r>
              <a:rPr lang="en-US" sz="2000" dirty="0" err="1">
                <a:latin typeface="+mj-lt"/>
              </a:rPr>
              <a:t>Nyquist</a:t>
            </a:r>
            <a:r>
              <a:rPr lang="en-US" sz="2000" dirty="0">
                <a:latin typeface="+mj-lt"/>
              </a:rPr>
              <a:t> grid (2,400 of 40,000)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7600" y="6096001"/>
            <a:ext cx="3263900" cy="581025"/>
          </a:xfrm>
          <a:prstGeom prst="rect">
            <a:avLst/>
          </a:prstGeom>
          <a:noFill/>
        </p:spPr>
        <p:txBody>
          <a:bodyPr lIns="91429" tIns="45714" rIns="91429" bIns="45714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latin typeface="+mn-lt"/>
              </a:rPr>
              <a:t>1.5 days on CUDA computer with 4 </a:t>
            </a:r>
            <a:r>
              <a:rPr lang="en-US" sz="1600" dirty="0" err="1">
                <a:latin typeface="+mn-lt"/>
              </a:rPr>
              <a:t>Nvidia</a:t>
            </a:r>
            <a:r>
              <a:rPr lang="en-US" sz="1600" dirty="0">
                <a:latin typeface="+mn-lt"/>
              </a:rPr>
              <a:t> GPU cards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62500" y="6172200"/>
            <a:ext cx="3263900" cy="336550"/>
          </a:xfrm>
          <a:prstGeom prst="rect">
            <a:avLst/>
          </a:prstGeom>
          <a:noFill/>
        </p:spPr>
        <p:txBody>
          <a:bodyPr lIns="91429" tIns="45714" rIns="91429" bIns="45714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latin typeface="+mn-lt"/>
              </a:rPr>
              <a:t>3 min on 128 CPU cluster</a:t>
            </a:r>
          </a:p>
        </p:txBody>
      </p:sp>
      <p:sp>
        <p:nvSpPr>
          <p:cNvPr id="244749" name="Rectangle 13"/>
          <p:cNvSpPr>
            <a:spLocks noChangeArrowheads="1"/>
          </p:cNvSpPr>
          <p:nvPr/>
        </p:nvSpPr>
        <p:spPr bwMode="auto">
          <a:xfrm>
            <a:off x="457200" y="304800"/>
            <a:ext cx="8686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2800">
                <a:solidFill>
                  <a:schemeClr val="tx2"/>
                </a:solidFill>
                <a:latin typeface="Calibri" charset="0"/>
              </a:rPr>
              <a:t>IST faster than FM reconstruction of NUS 3D NOESY</a:t>
            </a:r>
            <a:endParaRPr lang="en-US" sz="300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68615" name="Picture 16" descr="har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1" y="1752600"/>
            <a:ext cx="1004888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TextBox 3"/>
          <p:cNvSpPr txBox="1">
            <a:spLocks noChangeArrowheads="1"/>
          </p:cNvSpPr>
          <p:nvPr/>
        </p:nvSpPr>
        <p:spPr bwMode="auto">
          <a:xfrm>
            <a:off x="241300" y="3162300"/>
            <a:ext cx="1400822" cy="33854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latin typeface="Comic Sans MS" charset="0"/>
              </a:rPr>
              <a:t>H. Anthanari</a:t>
            </a:r>
            <a:endParaRPr lang="en-US" sz="1600" b="1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CDFFA1-DA00-9D4D-B37E-276B9F2FCA4E}" type="slidenum">
              <a:rPr lang="en-US"/>
              <a:pPr>
                <a:defRPr/>
              </a:pPr>
              <a:t>35</a:t>
            </a:fld>
            <a:endParaRPr lang="en-US"/>
          </a:p>
        </p:txBody>
      </p:sp>
      <p:pic>
        <p:nvPicPr>
          <p:cNvPr id="70658" name="Picture 1" descr="Fig.7A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239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366714" y="1612901"/>
            <a:ext cx="211137" cy="367347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defTabSz="457146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0830" name="Rectangle 14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Calibri" charset="0"/>
                <a:cs typeface="+mn-cs"/>
              </a:rPr>
              <a:t>IST is practically linear</a:t>
            </a:r>
            <a:endParaRPr lang="en-US" sz="3200" dirty="0">
              <a:solidFill>
                <a:schemeClr val="tx2"/>
              </a:solidFill>
              <a:latin typeface="Garamond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8AB0D1-F4CA-D448-95CA-3A5A9D60EAA1}" type="slidenum">
              <a:rPr lang="en-US"/>
              <a:pPr>
                <a:defRPr/>
              </a:pPr>
              <a:t>36</a:t>
            </a:fld>
            <a:endParaRPr lang="en-US"/>
          </a:p>
        </p:txBody>
      </p:sp>
      <p:pic>
        <p:nvPicPr>
          <p:cNvPr id="72706" name="complex1.mov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4" y="2133601"/>
            <a:ext cx="4630737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1"/>
          <p:cNvSpPr txBox="1">
            <a:spLocks noChangeArrowheads="1"/>
          </p:cNvSpPr>
          <p:nvPr/>
        </p:nvSpPr>
        <p:spPr bwMode="auto">
          <a:xfrm>
            <a:off x="5410200" y="3352801"/>
            <a:ext cx="3581400" cy="83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Relied heavily on NUS methyl NOESYs</a:t>
            </a:r>
          </a:p>
        </p:txBody>
      </p:sp>
      <p:sp>
        <p:nvSpPr>
          <p:cNvPr id="72708" name="Rectangle 1052"/>
          <p:cNvSpPr>
            <a:spLocks noChangeArrowheads="1"/>
          </p:cNvSpPr>
          <p:nvPr/>
        </p:nvSpPr>
        <p:spPr bwMode="auto">
          <a:xfrm>
            <a:off x="533400" y="381000"/>
            <a:ext cx="8153400" cy="1885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 anchor="ctr"/>
          <a:lstStyle/>
          <a:p>
            <a:pPr eaLnBrk="0" hangingPunct="0"/>
            <a:r>
              <a:rPr lang="en-US" sz="2800">
                <a:solidFill>
                  <a:schemeClr val="tx2"/>
                </a:solidFill>
              </a:rPr>
              <a:t>NUS 4D high-resolution methyl-methyl</a:t>
            </a:r>
            <a:br>
              <a:rPr lang="en-US" sz="2800">
                <a:solidFill>
                  <a:schemeClr val="tx2"/>
                </a:solidFill>
              </a:rPr>
            </a:br>
            <a:r>
              <a:rPr lang="en-US" sz="2800">
                <a:solidFill>
                  <a:schemeClr val="tx2"/>
                </a:solidFill>
              </a:rPr>
              <a:t>CH-NOESY-CH allowed structure determination of a dynamic transcriptional activator/co-activator complex </a:t>
            </a:r>
            <a:r>
              <a:rPr lang="en-US" sz="1800"/>
              <a:t>(MED25/VP16)</a:t>
            </a:r>
            <a:endParaRPr lang="en-US" sz="240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8" name="Rectangle 1034"/>
          <p:cNvSpPr>
            <a:spLocks noChangeArrowheads="1"/>
          </p:cNvSpPr>
          <p:nvPr/>
        </p:nvSpPr>
        <p:spPr bwMode="auto">
          <a:xfrm>
            <a:off x="3810001" y="6248400"/>
            <a:ext cx="457358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dirty="0" err="1">
                <a:solidFill>
                  <a:schemeClr val="tx2"/>
                </a:solidFill>
              </a:rPr>
              <a:t>Milbradt</a:t>
            </a:r>
            <a:r>
              <a:rPr lang="en-US" sz="1600" dirty="0">
                <a:solidFill>
                  <a:schemeClr val="tx2"/>
                </a:solidFill>
              </a:rPr>
              <a:t> et al. Nat. </a:t>
            </a:r>
            <a:r>
              <a:rPr lang="en-US" sz="1600" dirty="0" err="1">
                <a:solidFill>
                  <a:schemeClr val="tx2"/>
                </a:solidFill>
              </a:rPr>
              <a:t>Struct</a:t>
            </a:r>
            <a:r>
              <a:rPr lang="en-US" sz="1600" dirty="0">
                <a:solidFill>
                  <a:schemeClr val="tx2"/>
                </a:solidFill>
              </a:rPr>
              <a:t>. Mol. Biol. 18(4) 2011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A2DBF-7528-AE4C-B156-56AE1D72CB6A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246797" name="Rectangle 13"/>
          <p:cNvSpPr>
            <a:spLocks noChangeArrowheads="1"/>
          </p:cNvSpPr>
          <p:nvPr/>
        </p:nvSpPr>
        <p:spPr bwMode="auto">
          <a:xfrm>
            <a:off x="228600" y="6019800"/>
            <a:ext cx="8686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74755" name="Group 1"/>
          <p:cNvGrpSpPr>
            <a:grpSpLocks/>
          </p:cNvGrpSpPr>
          <p:nvPr/>
        </p:nvGrpSpPr>
        <p:grpSpPr bwMode="auto">
          <a:xfrm>
            <a:off x="292100" y="889000"/>
            <a:ext cx="8569325" cy="5219700"/>
            <a:chOff x="6126" y="3285"/>
            <a:chExt cx="5485" cy="2631"/>
          </a:xfrm>
        </p:grpSpPr>
        <p:pic>
          <p:nvPicPr>
            <p:cNvPr id="74765" name="Picture 2" descr="dft_3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6" y="3308"/>
              <a:ext cx="1872" cy="2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6" name="Picture 3" descr="fm_3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" y="3299"/>
              <a:ext cx="1891" cy="2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7" name="Picture 4" descr="ist_3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8" y="3285"/>
              <a:ext cx="1893" cy="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756" name="TextBox 1"/>
          <p:cNvSpPr txBox="1">
            <a:spLocks noChangeArrowheads="1"/>
          </p:cNvSpPr>
          <p:nvPr/>
        </p:nvSpPr>
        <p:spPr bwMode="auto">
          <a:xfrm>
            <a:off x="330200" y="977901"/>
            <a:ext cx="819205" cy="4573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2"/>
                </a:solidFill>
                <a:latin typeface="Comic Sans MS" charset="0"/>
              </a:rPr>
              <a:t>DFT</a:t>
            </a:r>
            <a:endParaRPr lang="en-US" sz="2400" b="1"/>
          </a:p>
        </p:txBody>
      </p:sp>
      <p:sp>
        <p:nvSpPr>
          <p:cNvPr id="74757" name="TextBox 8"/>
          <p:cNvSpPr txBox="1">
            <a:spLocks noChangeArrowheads="1"/>
          </p:cNvSpPr>
          <p:nvPr/>
        </p:nvSpPr>
        <p:spPr bwMode="auto">
          <a:xfrm>
            <a:off x="3175000" y="977901"/>
            <a:ext cx="655978" cy="4573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2"/>
                </a:solidFill>
                <a:latin typeface="Comic Sans MS" charset="0"/>
              </a:rPr>
              <a:t>FM</a:t>
            </a:r>
            <a:endParaRPr lang="en-US" sz="2400" b="1"/>
          </a:p>
        </p:txBody>
      </p:sp>
      <p:sp>
        <p:nvSpPr>
          <p:cNvPr id="74758" name="TextBox 9"/>
          <p:cNvSpPr txBox="1">
            <a:spLocks noChangeArrowheads="1"/>
          </p:cNvSpPr>
          <p:nvPr/>
        </p:nvSpPr>
        <p:spPr bwMode="auto">
          <a:xfrm>
            <a:off x="5930900" y="914400"/>
            <a:ext cx="791232" cy="4573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tx2"/>
                </a:solidFill>
                <a:latin typeface="Comic Sans MS" charset="0"/>
              </a:rPr>
              <a:t>IST</a:t>
            </a:r>
            <a:endParaRPr lang="en-US" sz="2400" b="1"/>
          </a:p>
        </p:txBody>
      </p:sp>
      <p:sp>
        <p:nvSpPr>
          <p:cNvPr id="30727" name="TextBox 10"/>
          <p:cNvSpPr txBox="1">
            <a:spLocks noChangeArrowheads="1"/>
          </p:cNvSpPr>
          <p:nvPr/>
        </p:nvSpPr>
        <p:spPr bwMode="auto">
          <a:xfrm>
            <a:off x="2997200" y="5994400"/>
            <a:ext cx="3181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latin typeface="+mn-lt"/>
              </a:rPr>
              <a:t>1 cube 13 </a:t>
            </a:r>
            <a:r>
              <a:rPr lang="en-US" sz="2000" dirty="0" err="1">
                <a:latin typeface="+mn-lt"/>
              </a:rPr>
              <a:t>hrs</a:t>
            </a:r>
            <a:endParaRPr lang="en-US" sz="2000" dirty="0">
              <a:latin typeface="+mn-lt"/>
            </a:endParaRPr>
          </a:p>
          <a:p>
            <a:pPr>
              <a:defRPr/>
            </a:pPr>
            <a:r>
              <a:rPr lang="en-US" sz="2000" dirty="0">
                <a:latin typeface="+mn-lt"/>
              </a:rPr>
              <a:t>1 </a:t>
            </a:r>
            <a:r>
              <a:rPr lang="en-US" sz="2000" dirty="0" err="1">
                <a:latin typeface="+mn-lt"/>
              </a:rPr>
              <a:t>Nvidia</a:t>
            </a:r>
            <a:r>
              <a:rPr lang="en-US" sz="2000" dirty="0">
                <a:latin typeface="+mn-lt"/>
              </a:rPr>
              <a:t> C2050 GPU card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01" y="6007100"/>
            <a:ext cx="2278063" cy="701675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+mn-lt"/>
              </a:rPr>
              <a:t>339 cubes 1.5 </a:t>
            </a:r>
            <a:r>
              <a:rPr lang="en-US" sz="2000" dirty="0" err="1">
                <a:latin typeface="+mn-lt"/>
              </a:rPr>
              <a:t>hrs</a:t>
            </a:r>
            <a:endParaRPr lang="en-US" sz="2000" dirty="0">
              <a:latin typeface="+mn-lt"/>
            </a:endParaRPr>
          </a:p>
          <a:p>
            <a:pPr eaLnBrk="0" hangingPunct="0">
              <a:defRPr/>
            </a:pPr>
            <a:r>
              <a:rPr lang="en-US" sz="2000" dirty="0">
                <a:latin typeface="+mn-lt"/>
              </a:rPr>
              <a:t>128 </a:t>
            </a:r>
            <a:r>
              <a:rPr lang="en-US" sz="2000" dirty="0" err="1">
                <a:latin typeface="+mn-lt"/>
              </a:rPr>
              <a:t>cpu</a:t>
            </a:r>
            <a:r>
              <a:rPr lang="en-US" sz="2000" dirty="0">
                <a:latin typeface="+mn-lt"/>
              </a:rPr>
              <a:t> cluster</a:t>
            </a:r>
          </a:p>
        </p:txBody>
      </p:sp>
      <p:sp>
        <p:nvSpPr>
          <p:cNvPr id="74761" name="TextBox 3"/>
          <p:cNvSpPr txBox="1">
            <a:spLocks noChangeArrowheads="1"/>
          </p:cNvSpPr>
          <p:nvPr/>
        </p:nvSpPr>
        <p:spPr bwMode="auto">
          <a:xfrm>
            <a:off x="114301" y="3098800"/>
            <a:ext cx="1284504" cy="33854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latin typeface="Comic Sans MS" charset="0"/>
              </a:rPr>
              <a:t>A. Milbradt</a:t>
            </a:r>
            <a:endParaRPr lang="en-US" sz="1600" b="1">
              <a:latin typeface="Comic Sans MS" charset="0"/>
            </a:endParaRPr>
          </a:p>
        </p:txBody>
      </p:sp>
      <p:sp>
        <p:nvSpPr>
          <p:cNvPr id="246798" name="Rectangle 14"/>
          <p:cNvSpPr>
            <a:spLocks noChangeArrowheads="1"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DFT/FM/IST reconstruction of NUS 4D HC-HC NOESY - 15% sampled</a:t>
            </a:r>
            <a:endParaRPr lang="en-US" sz="3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46799" name="Text Box 15"/>
          <p:cNvSpPr txBox="1">
            <a:spLocks noChangeArrowheads="1"/>
          </p:cNvSpPr>
          <p:nvPr/>
        </p:nvSpPr>
        <p:spPr bwMode="auto">
          <a:xfrm>
            <a:off x="412751" y="609601"/>
            <a:ext cx="1736902" cy="36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>
              <a:defRPr/>
            </a:pPr>
            <a:r>
              <a:rPr lang="en-US" sz="1800">
                <a:cs typeface="+mn-cs"/>
              </a:rPr>
              <a:t>(MED25/VP16)</a:t>
            </a:r>
          </a:p>
        </p:txBody>
      </p:sp>
      <p:pic>
        <p:nvPicPr>
          <p:cNvPr id="74764" name="Picture 16" descr="ale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01801"/>
            <a:ext cx="998538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7C56F8-3650-A240-A0E8-364DC79ACD0E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76802" name="TextBox 4"/>
          <p:cNvSpPr txBox="1">
            <a:spLocks noChangeArrowheads="1"/>
          </p:cNvSpPr>
          <p:nvPr/>
        </p:nvSpPr>
        <p:spPr bwMode="auto">
          <a:xfrm>
            <a:off x="5026025" y="1103314"/>
            <a:ext cx="369866" cy="4000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B</a:t>
            </a:r>
          </a:p>
        </p:txBody>
      </p:sp>
      <p:pic>
        <p:nvPicPr>
          <p:cNvPr id="76803" name="Picture 1" descr="fig_6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4" y="917576"/>
            <a:ext cx="3836987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Box 7"/>
          <p:cNvSpPr txBox="1">
            <a:spLocks noChangeArrowheads="1"/>
          </p:cNvSpPr>
          <p:nvPr/>
        </p:nvSpPr>
        <p:spPr bwMode="auto">
          <a:xfrm>
            <a:off x="1839914" y="5800725"/>
            <a:ext cx="871057" cy="30802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1H ppm </a:t>
            </a:r>
          </a:p>
        </p:txBody>
      </p:sp>
      <p:sp>
        <p:nvSpPr>
          <p:cNvPr id="288778" name="Rectangle 10"/>
          <p:cNvSpPr>
            <a:spLocks noChangeArrowheads="1"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IST reconstruction of NUS 4D HC-HC NOESY - </a:t>
            </a:r>
            <a:r>
              <a:rPr lang="en-US" sz="2000" dirty="0">
                <a:solidFill>
                  <a:srgbClr val="0016DC"/>
                </a:solidFill>
                <a:latin typeface="+mn-lt"/>
              </a:rPr>
              <a:t>0.8%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 sampled - GB1</a:t>
            </a:r>
          </a:p>
        </p:txBody>
      </p:sp>
      <p:sp>
        <p:nvSpPr>
          <p:cNvPr id="288781" name="Rectangle 13"/>
          <p:cNvSpPr>
            <a:spLocks noChangeArrowheads="1"/>
          </p:cNvSpPr>
          <p:nvPr/>
        </p:nvSpPr>
        <p:spPr bwMode="auto">
          <a:xfrm>
            <a:off x="1249363" y="993775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grpSp>
        <p:nvGrpSpPr>
          <p:cNvPr id="76807" name="Group 12"/>
          <p:cNvGrpSpPr>
            <a:grpSpLocks/>
          </p:cNvGrpSpPr>
          <p:nvPr/>
        </p:nvGrpSpPr>
        <p:grpSpPr bwMode="auto">
          <a:xfrm>
            <a:off x="4552950" y="914401"/>
            <a:ext cx="3752850" cy="5187950"/>
            <a:chOff x="672" y="818"/>
            <a:chExt cx="2364" cy="3268"/>
          </a:xfrm>
        </p:grpSpPr>
        <p:pic>
          <p:nvPicPr>
            <p:cNvPr id="76809" name="Picture 2" descr="figure6 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818"/>
              <a:ext cx="2364" cy="3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10" name="TextBox 6"/>
            <p:cNvSpPr txBox="1">
              <a:spLocks noChangeArrowheads="1"/>
            </p:cNvSpPr>
            <p:nvPr/>
          </p:nvSpPr>
          <p:spPr bwMode="auto">
            <a:xfrm>
              <a:off x="1556" y="3892"/>
              <a:ext cx="531" cy="1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/>
                <a:t>1H ppm </a:t>
              </a:r>
            </a:p>
          </p:txBody>
        </p:sp>
      </p:grpSp>
      <p:sp>
        <p:nvSpPr>
          <p:cNvPr id="288782" name="Rectangle 14"/>
          <p:cNvSpPr>
            <a:spLocks noChangeArrowheads="1"/>
          </p:cNvSpPr>
          <p:nvPr/>
        </p:nvSpPr>
        <p:spPr bwMode="auto">
          <a:xfrm>
            <a:off x="4329114" y="6172200"/>
            <a:ext cx="4052887" cy="30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000000"/>
                </a:solidFill>
              </a:rPr>
              <a:t>reconstructed with istHMS ~ 1 day on 128 cpus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8FB72-6DC6-2744-A7C7-3D9B7231B25D}" type="slidenum">
              <a:rPr lang="en-US"/>
              <a:pPr>
                <a:defRPr/>
              </a:pPr>
              <a:t>39</a:t>
            </a:fld>
            <a:endParaRPr lang="en-US"/>
          </a:p>
        </p:txBody>
      </p:sp>
      <p:pic>
        <p:nvPicPr>
          <p:cNvPr id="78850" name="Picture 1" descr="fig_6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4" y="917576"/>
            <a:ext cx="3836987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Box 7"/>
          <p:cNvSpPr txBox="1">
            <a:spLocks noChangeArrowheads="1"/>
          </p:cNvSpPr>
          <p:nvPr/>
        </p:nvSpPr>
        <p:spPr bwMode="auto">
          <a:xfrm>
            <a:off x="1839914" y="5800725"/>
            <a:ext cx="871057" cy="30802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1H ppm </a:t>
            </a:r>
          </a:p>
        </p:txBody>
      </p:sp>
      <p:sp>
        <p:nvSpPr>
          <p:cNvPr id="314373" name="Rectangle 5"/>
          <p:cNvSpPr>
            <a:spLocks noChangeArrowheads="1"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</a:rPr>
              <a:t>IST reconstruction of NUS 4D HC-HC NOESY - </a:t>
            </a:r>
            <a:r>
              <a:rPr lang="en-US" sz="2000" dirty="0">
                <a:solidFill>
                  <a:srgbClr val="0016DC"/>
                </a:solidFill>
                <a:latin typeface="+mn-lt"/>
              </a:rPr>
              <a:t>0.8%</a:t>
            </a:r>
            <a:r>
              <a:rPr lang="en-US" sz="2000" dirty="0">
                <a:solidFill>
                  <a:schemeClr val="tx2"/>
                </a:solidFill>
                <a:latin typeface="+mn-lt"/>
              </a:rPr>
              <a:t> sampled - GB1</a:t>
            </a:r>
          </a:p>
        </p:txBody>
      </p:sp>
      <p:sp>
        <p:nvSpPr>
          <p:cNvPr id="314374" name="Rectangle 6"/>
          <p:cNvSpPr>
            <a:spLocks noChangeArrowheads="1"/>
          </p:cNvSpPr>
          <p:nvPr/>
        </p:nvSpPr>
        <p:spPr bwMode="auto">
          <a:xfrm>
            <a:off x="1249363" y="993775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14378" name="Rectangle 10"/>
          <p:cNvSpPr>
            <a:spLocks noChangeArrowheads="1"/>
          </p:cNvSpPr>
          <p:nvPr/>
        </p:nvSpPr>
        <p:spPr bwMode="auto">
          <a:xfrm>
            <a:off x="4329114" y="6172200"/>
            <a:ext cx="4052887" cy="30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000000"/>
                </a:solidFill>
              </a:rPr>
              <a:t>reconstructed with istHMS ~ 1 day on 128 cpus</a:t>
            </a:r>
          </a:p>
        </p:txBody>
      </p:sp>
      <p:pic>
        <p:nvPicPr>
          <p:cNvPr id="78855" name="Picture 11" descr="ENC_fig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1"/>
            <a:ext cx="396875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6" name="Rectangle 12"/>
          <p:cNvSpPr>
            <a:spLocks noChangeArrowheads="1"/>
          </p:cNvSpPr>
          <p:nvPr/>
        </p:nvSpPr>
        <p:spPr bwMode="auto">
          <a:xfrm>
            <a:off x="1676400" y="3962400"/>
            <a:ext cx="1600200" cy="16002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1429" tIns="45714" rIns="91429" bIns="45714" anchor="ctr"/>
          <a:lstStyle/>
          <a:p>
            <a:endParaRPr lang="en-US" sz="1800"/>
          </a:p>
        </p:txBody>
      </p:sp>
      <p:sp>
        <p:nvSpPr>
          <p:cNvPr id="78857" name="Line 13"/>
          <p:cNvSpPr>
            <a:spLocks noChangeShapeType="1"/>
          </p:cNvSpPr>
          <p:nvPr/>
        </p:nvSpPr>
        <p:spPr bwMode="auto">
          <a:xfrm flipH="1">
            <a:off x="1676400" y="1676400"/>
            <a:ext cx="29718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78858" name="Line 14"/>
          <p:cNvSpPr>
            <a:spLocks noChangeShapeType="1"/>
          </p:cNvSpPr>
          <p:nvPr/>
        </p:nvSpPr>
        <p:spPr bwMode="auto">
          <a:xfrm flipH="1">
            <a:off x="3276600" y="4724400"/>
            <a:ext cx="4724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1E7669-3650-1848-A75B-402C31D472B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1" y="6210300"/>
            <a:ext cx="5093890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1800" dirty="0">
                <a:solidFill>
                  <a:srgbClr val="008000"/>
                </a:solidFill>
              </a:rPr>
              <a:t>http://</a:t>
            </a:r>
            <a:r>
              <a:rPr lang="en-US" sz="1800" dirty="0" err="1">
                <a:solidFill>
                  <a:srgbClr val="008000"/>
                </a:solidFill>
              </a:rPr>
              <a:t>www.science-groove.org</a:t>
            </a:r>
            <a:r>
              <a:rPr lang="en-US" sz="1800" dirty="0">
                <a:solidFill>
                  <a:srgbClr val="008000"/>
                </a:solidFill>
              </a:rPr>
              <a:t>/Now/</a:t>
            </a:r>
            <a:r>
              <a:rPr lang="en-US" sz="1800" dirty="0" err="1">
                <a:solidFill>
                  <a:srgbClr val="008000"/>
                </a:solidFill>
              </a:rPr>
              <a:t>Hooray.html</a:t>
            </a: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6" name="Picture 5" descr="Slide1g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4" y="469900"/>
            <a:ext cx="7298267" cy="5473700"/>
          </a:xfrm>
          <a:prstGeom prst="rect">
            <a:avLst/>
          </a:prstGeom>
        </p:spPr>
      </p:pic>
      <p:pic>
        <p:nvPicPr>
          <p:cNvPr id="7" name="Hoor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2800" y="5219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86AB19-BC4B-7342-BC2E-1A5EF8189089}" type="slidenum">
              <a:rPr lang="en-US"/>
              <a:pPr>
                <a:defRPr/>
              </a:pPr>
              <a:t>40</a:t>
            </a:fld>
            <a:endParaRPr lang="en-US"/>
          </a:p>
        </p:txBody>
      </p:sp>
      <p:graphicFrame>
        <p:nvGraphicFramePr>
          <p:cNvPr id="80898" name="Object 3"/>
          <p:cNvGraphicFramePr>
            <a:graphicFrameLocks noChangeAspect="1"/>
          </p:cNvGraphicFramePr>
          <p:nvPr/>
        </p:nvGraphicFramePr>
        <p:xfrm>
          <a:off x="1798638" y="3644901"/>
          <a:ext cx="6629400" cy="2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1" name="Document" r:id="rId4" imgW="4597400" imgH="1765300" progId="Word.Document.12">
                  <p:embed/>
                </p:oleObj>
              </mc:Choice>
              <mc:Fallback>
                <p:oleObj name="Document" r:id="rId4" imgW="4597400" imgH="1765300" progId="Word.Document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8638" y="3644901"/>
                        <a:ext cx="6629400" cy="25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758825" y="6116638"/>
            <a:ext cx="7780338" cy="457200"/>
          </a:xfrm>
          <a:prstGeom prst="rect">
            <a:avLst/>
          </a:prstGeom>
        </p:spPr>
        <p:txBody>
          <a:bodyPr lIns="91429" tIns="45714" rIns="91429" bIns="45714">
            <a:spAutoFit/>
          </a:bodyPr>
          <a:lstStyle/>
          <a:p>
            <a:pPr eaLnBrk="0" hangingPunct="0">
              <a:defRPr/>
            </a:pPr>
            <a:r>
              <a:rPr lang="en-US" sz="1200" dirty="0">
                <a:latin typeface="+mn-lt"/>
                <a:cs typeface="Arial"/>
              </a:rPr>
              <a:t>500 MHz 4D 13C-dispersed NOESY (120 </a:t>
            </a:r>
            <a:r>
              <a:rPr lang="en-US" sz="1200" dirty="0" err="1">
                <a:latin typeface="+mn-lt"/>
                <a:cs typeface="Arial"/>
              </a:rPr>
              <a:t>ms</a:t>
            </a:r>
            <a:r>
              <a:rPr lang="en-US" sz="1200" dirty="0">
                <a:latin typeface="+mn-lt"/>
                <a:cs typeface="Arial"/>
              </a:rPr>
              <a:t> mixing)</a:t>
            </a:r>
            <a:r>
              <a:rPr lang="en-US" sz="1200" dirty="0">
                <a:latin typeface="Comic Sans MS"/>
                <a:cs typeface="Comic Sans MS"/>
              </a:rPr>
              <a:t>. 0.8% (10,906 of 1,350,000 complex points). Total measuring time 5 days. IST reconstruction was achieved in one day on a cluster of 128 </a:t>
            </a:r>
            <a:r>
              <a:rPr lang="en-US" sz="1200" dirty="0" err="1">
                <a:latin typeface="Comic Sans MS"/>
                <a:cs typeface="Comic Sans MS"/>
              </a:rPr>
              <a:t>cpus</a:t>
            </a:r>
            <a:r>
              <a:rPr lang="en-US" sz="1200" dirty="0">
                <a:latin typeface="Comic Sans MS"/>
                <a:cs typeface="Comic Sans MS"/>
              </a:rPr>
              <a:t>. </a:t>
            </a:r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1811338" y="3930651"/>
            <a:ext cx="4660900" cy="1973263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pPr eaLnBrk="0" hangingPunct="0"/>
            <a:endParaRPr lang="en-US" sz="400">
              <a:solidFill>
                <a:srgbClr val="000000"/>
              </a:solidFill>
            </a:endParaRPr>
          </a:p>
        </p:txBody>
      </p:sp>
      <p:sp>
        <p:nvSpPr>
          <p:cNvPr id="80901" name="TextBox 6"/>
          <p:cNvSpPr txBox="1">
            <a:spLocks noChangeArrowheads="1"/>
          </p:cNvSpPr>
          <p:nvPr/>
        </p:nvSpPr>
        <p:spPr bwMode="auto">
          <a:xfrm>
            <a:off x="1257300" y="3378201"/>
            <a:ext cx="6767100" cy="400097"/>
          </a:xfrm>
          <a:prstGeom prst="rect">
            <a:avLst/>
          </a:prstGeom>
          <a:solidFill>
            <a:srgbClr val="DAEDE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latin typeface="Comic Sans MS" charset="0"/>
                <a:cs typeface="Comic Sans MS" charset="0"/>
              </a:rPr>
              <a:t>0.8% NUS methyl-methyl NOESY 0.9 mM GB1 (10 kDa)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338" y="206376"/>
            <a:ext cx="8709990" cy="400097"/>
          </a:xfrm>
          <a:prstGeom prst="rect">
            <a:avLst/>
          </a:prstGeom>
          <a:solidFill>
            <a:schemeClr val="accent5"/>
          </a:solidFill>
          <a:ln>
            <a:solidFill>
              <a:srgbClr val="000000"/>
            </a:solidFill>
          </a:ln>
        </p:spPr>
        <p:txBody>
          <a:bodyPr wrap="none" lIns="91429" tIns="45714" rIns="91429" bIns="45714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latin typeface="Comic Sans MS"/>
                <a:cs typeface="Comic Sans MS"/>
              </a:rPr>
              <a:t>14.5% NUS methyl-methyl NOESY 1mM Med25/VP16 complex (28 kDa)</a:t>
            </a:r>
          </a:p>
        </p:txBody>
      </p:sp>
      <p:grpSp>
        <p:nvGrpSpPr>
          <p:cNvPr id="80903" name="Group 2"/>
          <p:cNvGrpSpPr>
            <a:grpSpLocks/>
          </p:cNvGrpSpPr>
          <p:nvPr/>
        </p:nvGrpSpPr>
        <p:grpSpPr bwMode="auto">
          <a:xfrm>
            <a:off x="1757363" y="769938"/>
            <a:ext cx="6629400" cy="2400300"/>
            <a:chOff x="1919385" y="688974"/>
            <a:chExt cx="6629400" cy="2400300"/>
          </a:xfrm>
        </p:grpSpPr>
        <p:graphicFrame>
          <p:nvGraphicFramePr>
            <p:cNvPr id="80907" name="Object 1"/>
            <p:cNvGraphicFramePr>
              <a:graphicFrameLocks noChangeAspect="1"/>
            </p:cNvGraphicFramePr>
            <p:nvPr/>
          </p:nvGraphicFramePr>
          <p:xfrm>
            <a:off x="1919385" y="688974"/>
            <a:ext cx="6629400" cy="2400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22" name="Document" r:id="rId6" imgW="4597400" imgH="1663700" progId="Word.Document.12">
                    <p:embed/>
                  </p:oleObj>
                </mc:Choice>
                <mc:Fallback>
                  <p:oleObj name="Document" r:id="rId6" imgW="4597400" imgH="1663700" progId="Word.Document.12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19385" y="688974"/>
                          <a:ext cx="6629400" cy="2400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908" name="Rectangle 9"/>
            <p:cNvSpPr>
              <a:spLocks noChangeArrowheads="1"/>
            </p:cNvSpPr>
            <p:nvPr/>
          </p:nvSpPr>
          <p:spPr bwMode="auto">
            <a:xfrm>
              <a:off x="1935941" y="702518"/>
              <a:ext cx="4661514" cy="19762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sz="400">
                <a:solidFill>
                  <a:srgbClr val="00000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52439" y="2836863"/>
            <a:ext cx="7780337" cy="457200"/>
          </a:xfrm>
          <a:prstGeom prst="rect">
            <a:avLst/>
          </a:prstGeom>
        </p:spPr>
        <p:txBody>
          <a:bodyPr lIns="91429" tIns="45714" rIns="91429" bIns="45714">
            <a:spAutoFit/>
          </a:bodyPr>
          <a:lstStyle/>
          <a:p>
            <a:pPr eaLnBrk="0" hangingPunct="0">
              <a:defRPr/>
            </a:pPr>
            <a:r>
              <a:rPr lang="en-US" sz="1200" dirty="0">
                <a:latin typeface="+mn-lt"/>
                <a:cs typeface="Arial"/>
              </a:rPr>
              <a:t>750MHz 4D 13C-dispersed NOESY (150 </a:t>
            </a:r>
            <a:r>
              <a:rPr lang="en-US" sz="1200" dirty="0" err="1">
                <a:latin typeface="+mn-lt"/>
                <a:cs typeface="Arial"/>
              </a:rPr>
              <a:t>ms</a:t>
            </a:r>
            <a:r>
              <a:rPr lang="en-US" sz="1200" dirty="0">
                <a:latin typeface="+mn-lt"/>
                <a:cs typeface="Arial"/>
              </a:rPr>
              <a:t> mixing)</a:t>
            </a:r>
            <a:r>
              <a:rPr lang="en-US" sz="1200" dirty="0">
                <a:latin typeface="Comic Sans MS"/>
                <a:cs typeface="Comic Sans MS"/>
              </a:rPr>
              <a:t>. 14.5% (17,150 of 118,272 complex points). Total measuring time 5 days. IST reconstruction was achieved in 1.5 </a:t>
            </a:r>
            <a:r>
              <a:rPr lang="en-US" sz="1200" dirty="0" err="1">
                <a:latin typeface="Comic Sans MS"/>
                <a:cs typeface="Comic Sans MS"/>
              </a:rPr>
              <a:t>hrs</a:t>
            </a:r>
            <a:r>
              <a:rPr lang="en-US" sz="1200" dirty="0">
                <a:latin typeface="Comic Sans MS"/>
                <a:cs typeface="Comic Sans MS"/>
              </a:rPr>
              <a:t> on a cluster of 128 </a:t>
            </a:r>
            <a:r>
              <a:rPr lang="en-US" sz="1200" dirty="0" err="1">
                <a:latin typeface="Comic Sans MS"/>
                <a:cs typeface="Comic Sans MS"/>
              </a:rPr>
              <a:t>cpus</a:t>
            </a:r>
            <a:r>
              <a:rPr lang="en-US" sz="1200" dirty="0">
                <a:latin typeface="Comic Sans MS"/>
                <a:cs typeface="Comic Sans MS"/>
              </a:rPr>
              <a:t>. </a:t>
            </a:r>
          </a:p>
        </p:txBody>
      </p:sp>
      <p:pic>
        <p:nvPicPr>
          <p:cNvPr id="80905" name="Med25-VP16.mov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738189"/>
            <a:ext cx="1979613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269038" y="4310063"/>
            <a:ext cx="2590800" cy="1196975"/>
          </a:xfrm>
          <a:prstGeom prst="rect">
            <a:avLst/>
          </a:prstGeom>
          <a:solidFill>
            <a:srgbClr val="FFFF0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latin typeface="Comic Sans MS" charset="0"/>
                <a:cs typeface="Comic Sans MS" charset="0"/>
              </a:rPr>
              <a:t>Would take 500 days to measure uniformly</a:t>
            </a:r>
            <a:endParaRPr lang="en-US" sz="24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D164F-53E0-B540-A3F3-D506FB93E014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317444" name="Rectangle 4"/>
          <p:cNvSpPr>
            <a:spLocks noChangeArrowheads="1"/>
          </p:cNvSpPr>
          <p:nvPr/>
        </p:nvSpPr>
        <p:spPr bwMode="auto">
          <a:xfrm>
            <a:off x="5029200" y="304800"/>
            <a:ext cx="36576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endParaRPr lang="en-US" sz="200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317445" name="Rectangle 5"/>
          <p:cNvSpPr>
            <a:spLocks noChangeArrowheads="1"/>
          </p:cNvSpPr>
          <p:nvPr/>
        </p:nvSpPr>
        <p:spPr bwMode="auto">
          <a:xfrm>
            <a:off x="1249363" y="993775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82948" name="Picture 11" descr="Adomain_HNCACB_EN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406401"/>
            <a:ext cx="4271962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12" descr="Adomain_HNCACO_EN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406401"/>
            <a:ext cx="4259262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53" name="Rectangle 13"/>
          <p:cNvSpPr>
            <a:spLocks noChangeArrowheads="1"/>
          </p:cNvSpPr>
          <p:nvPr/>
        </p:nvSpPr>
        <p:spPr bwMode="auto">
          <a:xfrm>
            <a:off x="5029200" y="381001"/>
            <a:ext cx="3733800" cy="2387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17454" name="Text Box 14"/>
          <p:cNvSpPr txBox="1">
            <a:spLocks noChangeArrowheads="1"/>
          </p:cNvSpPr>
          <p:nvPr/>
        </p:nvSpPr>
        <p:spPr bwMode="auto">
          <a:xfrm>
            <a:off x="5168900" y="546100"/>
            <a:ext cx="3352800" cy="17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tx2"/>
                </a:solidFill>
                <a:cs typeface="+mn-cs"/>
              </a:rPr>
              <a:t>'A' domain (</a:t>
            </a:r>
            <a:r>
              <a:rPr lang="en-US" sz="1800" dirty="0" err="1">
                <a:solidFill>
                  <a:schemeClr val="tx2"/>
                </a:solidFill>
                <a:cs typeface="+mn-cs"/>
              </a:rPr>
              <a:t>Adenylation</a:t>
            </a:r>
            <a:r>
              <a:rPr lang="en-US" sz="1800" dirty="0">
                <a:solidFill>
                  <a:schemeClr val="tx2"/>
                </a:solidFill>
                <a:cs typeface="+mn-cs"/>
              </a:rPr>
              <a:t> Domain) of </a:t>
            </a:r>
            <a:r>
              <a:rPr lang="en-US" sz="1800" dirty="0" err="1">
                <a:solidFill>
                  <a:schemeClr val="tx2"/>
                </a:solidFill>
                <a:cs typeface="+mn-cs"/>
              </a:rPr>
              <a:t>EntF</a:t>
            </a:r>
            <a:r>
              <a:rPr lang="en-US" sz="1800" dirty="0">
                <a:solidFill>
                  <a:schemeClr val="tx2"/>
                </a:solidFill>
                <a:cs typeface="+mn-cs"/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tx2"/>
                </a:solidFill>
                <a:cs typeface="+mn-cs"/>
              </a:rPr>
              <a:t>505 amino acids long,</a:t>
            </a:r>
            <a:br>
              <a:rPr lang="en-US" sz="1800" dirty="0">
                <a:solidFill>
                  <a:schemeClr val="tx2"/>
                </a:solidFill>
                <a:cs typeface="+mn-cs"/>
              </a:rPr>
            </a:br>
            <a:r>
              <a:rPr lang="en-US" sz="1800" dirty="0">
                <a:solidFill>
                  <a:schemeClr val="tx2"/>
                </a:solidFill>
                <a:cs typeface="+mn-cs"/>
              </a:rPr>
              <a:t> 55 </a:t>
            </a:r>
            <a:r>
              <a:rPr lang="en-US" sz="1800" dirty="0" err="1">
                <a:solidFill>
                  <a:schemeClr val="tx2"/>
                </a:solidFill>
                <a:cs typeface="+mn-cs"/>
              </a:rPr>
              <a:t>kDa</a:t>
            </a:r>
            <a:endParaRPr lang="en-US" sz="1800" dirty="0">
              <a:solidFill>
                <a:schemeClr val="tx2"/>
              </a:solidFill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tx2"/>
                </a:solidFill>
                <a:cs typeface="+mn-cs"/>
              </a:rPr>
              <a:t>300 </a:t>
            </a:r>
            <a:r>
              <a:rPr lang="en-US" sz="1800" dirty="0" err="1">
                <a:solidFill>
                  <a:schemeClr val="tx2"/>
                </a:solidFill>
                <a:cs typeface="+mn-cs"/>
              </a:rPr>
              <a:t>uM</a:t>
            </a:r>
            <a:r>
              <a:rPr lang="en-US" sz="1800" dirty="0">
                <a:solidFill>
                  <a:schemeClr val="tx2"/>
                </a:solidFill>
                <a:cs typeface="+mn-cs"/>
              </a:rPr>
              <a:t>. 800 </a:t>
            </a:r>
            <a:r>
              <a:rPr lang="en-US" sz="1800" dirty="0" err="1">
                <a:solidFill>
                  <a:schemeClr val="tx2"/>
                </a:solidFill>
                <a:cs typeface="+mn-cs"/>
              </a:rPr>
              <a:t>MHz.</a:t>
            </a:r>
            <a:r>
              <a:rPr lang="en-US" sz="1800" dirty="0">
                <a:latin typeface="Courier" charset="0"/>
                <a:cs typeface="+mn-cs"/>
              </a:rPr>
              <a:t> </a:t>
            </a:r>
          </a:p>
        </p:txBody>
      </p:sp>
      <p:pic>
        <p:nvPicPr>
          <p:cNvPr id="82952" name="Picture 15" descr="scot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03300"/>
            <a:ext cx="99695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3" name="TextBox 3"/>
          <p:cNvSpPr txBox="1">
            <a:spLocks noChangeArrowheads="1"/>
          </p:cNvSpPr>
          <p:nvPr/>
        </p:nvSpPr>
        <p:spPr bwMode="auto">
          <a:xfrm>
            <a:off x="165100" y="2413000"/>
            <a:ext cx="1113083" cy="33854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latin typeface="Comic Sans MS" charset="0"/>
              </a:rPr>
              <a:t>S. Robson</a:t>
            </a:r>
            <a:endParaRPr lang="en-US" sz="1600" b="1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362200"/>
            <a:ext cx="7924800" cy="1139825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+mn-lt"/>
              </a:rPr>
              <a:t>Sampling Strategy (Poisson Gap)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DD89B-1E6C-1142-A2FF-7D837AAA4DE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6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2" name="Object 4"/>
          <p:cNvGraphicFramePr>
            <a:graphicFrameLocks noChangeAspect="1"/>
          </p:cNvGraphicFramePr>
          <p:nvPr/>
        </p:nvGraphicFramePr>
        <p:xfrm>
          <a:off x="2209800" y="1120775"/>
          <a:ext cx="4800600" cy="444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4" name="Equation" r:id="rId4" imgW="508000" imgH="469900" progId="Equation.DSMT4">
                  <p:embed/>
                </p:oleObj>
              </mc:Choice>
              <mc:Fallback>
                <p:oleObj name="Equation" r:id="rId4" imgW="5080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120775"/>
                        <a:ext cx="4800600" cy="444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8" name="Object 6"/>
          <p:cNvGraphicFramePr>
            <a:graphicFrameLocks noChangeAspect="1"/>
          </p:cNvGraphicFramePr>
          <p:nvPr/>
        </p:nvGraphicFramePr>
        <p:xfrm>
          <a:off x="4514850" y="3346451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5" name="Equation" r:id="rId6" imgW="114300" imgH="165100" progId="Equation.DSMT4">
                  <p:embed/>
                </p:oleObj>
              </mc:Choice>
              <mc:Fallback>
                <p:oleObj name="Equation" r:id="rId6" imgW="1143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46451"/>
                        <a:ext cx="1143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5" name="Object 7"/>
          <p:cNvGraphicFramePr>
            <a:graphicFrameLocks noChangeAspect="1"/>
          </p:cNvGraphicFramePr>
          <p:nvPr/>
        </p:nvGraphicFramePr>
        <p:xfrm>
          <a:off x="685800" y="1727200"/>
          <a:ext cx="7848600" cy="343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6" name="Equation" r:id="rId8" imgW="2146300" imgH="939800" progId="Equation.3">
                  <p:embed/>
                </p:oleObj>
              </mc:Choice>
              <mc:Fallback>
                <p:oleObj name="Equation" r:id="rId8" imgW="21463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27200"/>
                        <a:ext cx="7848600" cy="343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6466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900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900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9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9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Some of these sampling schedules are well known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3400"/>
            <a:ext cx="8229600" cy="4327525"/>
          </a:xfrm>
        </p:spPr>
        <p:txBody>
          <a:bodyPr/>
          <a:lstStyle/>
          <a:p>
            <a:pPr lvl="1">
              <a:defRPr/>
            </a:pPr>
            <a:r>
              <a:rPr lang="en-US" dirty="0"/>
              <a:t>Sampling every fourth data point – brings </a:t>
            </a:r>
            <a:r>
              <a:rPr lang="en-US" dirty="0" smtClean="0"/>
              <a:t>folding</a:t>
            </a:r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r>
              <a:rPr lang="en-US" dirty="0" smtClean="0"/>
              <a:t>All 256 data points contiguously at the beginning, – would be practical</a:t>
            </a:r>
            <a:br>
              <a:rPr lang="en-US" dirty="0" smtClean="0"/>
            </a:br>
            <a:endParaRPr lang="en-US" dirty="0"/>
          </a:p>
          <a:p>
            <a:pPr>
              <a:defRPr/>
            </a:pPr>
            <a:r>
              <a:rPr lang="en-US" dirty="0" smtClean="0"/>
              <a:t>Intuitively: some schedules are better (more “random”) than others.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712304-64CC-964A-85CF-8D7524FB5387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50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9" name="Group 1"/>
          <p:cNvGrpSpPr>
            <a:grpSpLocks/>
          </p:cNvGrpSpPr>
          <p:nvPr/>
        </p:nvGrpSpPr>
        <p:grpSpPr bwMode="auto">
          <a:xfrm>
            <a:off x="381000" y="1905001"/>
            <a:ext cx="8369300" cy="4202113"/>
            <a:chOff x="533400" y="1905000"/>
            <a:chExt cx="8369300" cy="4202113"/>
          </a:xfrm>
        </p:grpSpPr>
        <p:pic>
          <p:nvPicPr>
            <p:cNvPr id="5632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905000"/>
              <a:ext cx="8369300" cy="4202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1600200" y="2133600"/>
              <a:ext cx="633846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/>
                <a:t>Simulated Signal (</a:t>
              </a:r>
              <a:r>
                <a:rPr lang="en-US" sz="1800" dirty="0" err="1"/>
                <a:t>i</a:t>
              </a:r>
              <a:r>
                <a:rPr lang="en-US" sz="1800" dirty="0"/>
                <a:t>) centered, but (ii) slightly off </a:t>
              </a:r>
              <a:r>
                <a:rPr lang="en-US" sz="1800" dirty="0" err="1"/>
                <a:t>Nyquist</a:t>
              </a:r>
              <a:r>
                <a:rPr lang="en-US" sz="1800" dirty="0"/>
                <a:t> Grid</a:t>
              </a:r>
              <a:endParaRPr lang="en-US" sz="1800" dirty="0">
                <a:cs typeface="Arial" charset="0"/>
              </a:endParaRPr>
            </a:p>
          </p:txBody>
        </p:sp>
      </p:grp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+mn-lt"/>
              </a:rPr>
              <a:t>Optimizing sampling strategy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2590800" y="2590801"/>
            <a:ext cx="434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endParaRPr lang="en-US" sz="180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81000" y="1905000"/>
            <a:ext cx="8458200" cy="4255534"/>
            <a:chOff x="381000" y="1905000"/>
            <a:chExt cx="8458200" cy="4255534"/>
          </a:xfrm>
        </p:grpSpPr>
        <p:grpSp>
          <p:nvGrpSpPr>
            <p:cNvPr id="22546" name="Group 2"/>
            <p:cNvGrpSpPr>
              <a:grpSpLocks/>
            </p:cNvGrpSpPr>
            <p:nvPr/>
          </p:nvGrpSpPr>
          <p:grpSpPr bwMode="auto">
            <a:xfrm>
              <a:off x="533400" y="1905000"/>
              <a:ext cx="8037513" cy="4202113"/>
              <a:chOff x="533400" y="1905000"/>
              <a:chExt cx="8037513" cy="4202113"/>
            </a:xfrm>
          </p:grpSpPr>
          <p:pic>
            <p:nvPicPr>
              <p:cNvPr id="56326" name="Picture 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1905000"/>
                <a:ext cx="8037513" cy="4202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Text Box 5"/>
              <p:cNvSpPr txBox="1">
                <a:spLocks noChangeArrowheads="1"/>
              </p:cNvSpPr>
              <p:nvPr/>
            </p:nvSpPr>
            <p:spPr bwMode="auto">
              <a:xfrm>
                <a:off x="1600200" y="2133600"/>
                <a:ext cx="6338888" cy="646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800" dirty="0"/>
                  <a:t>Time domain:</a:t>
                </a:r>
              </a:p>
              <a:p>
                <a:pPr algn="ctr">
                  <a:defRPr/>
                </a:pPr>
                <a:r>
                  <a:rPr lang="en-US" sz="1800" dirty="0"/>
                  <a:t>Simulated Signal (</a:t>
                </a:r>
                <a:r>
                  <a:rPr lang="en-US" sz="1800" dirty="0" err="1"/>
                  <a:t>i</a:t>
                </a:r>
                <a:r>
                  <a:rPr lang="en-US" sz="1800" dirty="0"/>
                  <a:t>) centered, but (ii) slightly off </a:t>
                </a:r>
                <a:r>
                  <a:rPr lang="en-US" sz="1800" dirty="0" err="1"/>
                  <a:t>Nyquist</a:t>
                </a:r>
                <a:r>
                  <a:rPr lang="en-US" sz="1800" dirty="0"/>
                  <a:t> Grid</a:t>
                </a:r>
                <a:endParaRPr lang="en-US" sz="1800" dirty="0">
                  <a:cs typeface="Arial" charset="0"/>
                </a:endParaRPr>
              </a:p>
            </p:txBody>
          </p:sp>
          <p:sp>
            <p:nvSpPr>
              <p:cNvPr id="20" name="Text Box 5"/>
              <p:cNvSpPr txBox="1">
                <a:spLocks noChangeArrowheads="1"/>
              </p:cNvSpPr>
              <p:nvPr/>
            </p:nvSpPr>
            <p:spPr bwMode="auto">
              <a:xfrm>
                <a:off x="990600" y="2895600"/>
                <a:ext cx="1031465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800" dirty="0"/>
                  <a:t>real part</a:t>
                </a:r>
                <a:endParaRPr lang="en-US" sz="1800" dirty="0">
                  <a:cs typeface="Arial" charset="0"/>
                </a:endParaRPr>
              </a:p>
            </p:txBody>
          </p:sp>
          <p:sp>
            <p:nvSpPr>
              <p:cNvPr id="21" name="Text Box 5"/>
              <p:cNvSpPr txBox="1">
                <a:spLocks noChangeArrowheads="1"/>
              </p:cNvSpPr>
              <p:nvPr/>
            </p:nvSpPr>
            <p:spPr bwMode="auto">
              <a:xfrm>
                <a:off x="2209800" y="4953000"/>
                <a:ext cx="164720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800" dirty="0"/>
                  <a:t>imaginary part</a:t>
                </a:r>
                <a:endParaRPr lang="en-US" sz="1800" dirty="0">
                  <a:cs typeface="Arial" charset="0"/>
                </a:endParaRPr>
              </a:p>
            </p:txBody>
          </p:sp>
        </p:grpSp>
        <p:sp>
          <p:nvSpPr>
            <p:cNvPr id="22547" name="Text Box 5"/>
            <p:cNvSpPr txBox="1">
              <a:spLocks noChangeArrowheads="1"/>
            </p:cNvSpPr>
            <p:nvPr/>
          </p:nvSpPr>
          <p:spPr bwMode="auto">
            <a:xfrm>
              <a:off x="381000" y="5791200"/>
              <a:ext cx="3048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   </a:t>
              </a:r>
              <a:endParaRPr lang="en-US" sz="1800">
                <a:cs typeface="Arial" charset="0"/>
              </a:endParaRPr>
            </a:p>
          </p:txBody>
        </p:sp>
        <p:sp>
          <p:nvSpPr>
            <p:cNvPr id="22548" name="Text Box 5"/>
            <p:cNvSpPr txBox="1">
              <a:spLocks noChangeArrowheads="1"/>
            </p:cNvSpPr>
            <p:nvPr/>
          </p:nvSpPr>
          <p:spPr bwMode="auto">
            <a:xfrm>
              <a:off x="8574025" y="5791202"/>
              <a:ext cx="265175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   </a:t>
              </a:r>
              <a:endParaRPr lang="en-US" sz="1800">
                <a:cs typeface="Arial" charset="0"/>
              </a:endParaRP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33401" y="1905001"/>
            <a:ext cx="8037513" cy="4202113"/>
            <a:chOff x="3962400" y="3733800"/>
            <a:chExt cx="8037513" cy="4202113"/>
          </a:xfrm>
        </p:grpSpPr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733800"/>
              <a:ext cx="8037513" cy="4202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4" name="Text Box 5"/>
            <p:cNvSpPr txBox="1">
              <a:spLocks noChangeArrowheads="1"/>
            </p:cNvSpPr>
            <p:nvPr/>
          </p:nvSpPr>
          <p:spPr bwMode="auto">
            <a:xfrm>
              <a:off x="4716940" y="4114800"/>
              <a:ext cx="526478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dirty="0"/>
                <a:t>Time domain: for simplicity, only showing real part</a:t>
              </a:r>
              <a:endParaRPr lang="en-US" sz="1800" dirty="0">
                <a:cs typeface="Arial" charset="0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33400" y="1905000"/>
            <a:ext cx="8051800" cy="4198938"/>
            <a:chOff x="3962400" y="4648200"/>
            <a:chExt cx="8051800" cy="4198938"/>
          </a:xfrm>
        </p:grpSpPr>
        <p:pic>
          <p:nvPicPr>
            <p:cNvPr id="56330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4648200"/>
              <a:ext cx="8051800" cy="419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4572000" y="5029200"/>
              <a:ext cx="716475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/>
                <a:t>FM Reconstruction of 12.5% sampled 2048, purely random, seed 62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33400" y="1905000"/>
            <a:ext cx="8051800" cy="4198938"/>
            <a:chOff x="5118100" y="-2438400"/>
            <a:chExt cx="8051800" cy="4198938"/>
          </a:xfrm>
        </p:grpSpPr>
        <p:pic>
          <p:nvPicPr>
            <p:cNvPr id="56333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100" y="-2438400"/>
              <a:ext cx="8051800" cy="4198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5713413" y="-2133600"/>
              <a:ext cx="740854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/>
                <a:t>FM Reconstruction of 12.5% sampled 2048, modified random, seed 22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33400" y="1905000"/>
            <a:ext cx="8051800" cy="4198938"/>
            <a:chOff x="533400" y="-2438400"/>
            <a:chExt cx="8051800" cy="4198937"/>
          </a:xfrm>
        </p:grpSpPr>
        <p:pic>
          <p:nvPicPr>
            <p:cNvPr id="56336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-2438400"/>
              <a:ext cx="8051800" cy="419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" name="Text Box 17"/>
            <p:cNvSpPr txBox="1">
              <a:spLocks noChangeArrowheads="1"/>
            </p:cNvSpPr>
            <p:nvPr/>
          </p:nvSpPr>
          <p:spPr bwMode="auto">
            <a:xfrm>
              <a:off x="1143000" y="-2122487"/>
              <a:ext cx="740854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dirty="0"/>
                <a:t>FM Reconstruction of 12.5% sampled 2048, modified random, seed 17</a:t>
              </a:r>
            </a:p>
          </p:txBody>
        </p:sp>
      </p:grpSp>
      <p:sp>
        <p:nvSpPr>
          <p:cNvPr id="3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2DDF9-44EC-9643-AC44-17349E9D559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64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Different Seed values, Different result</a:t>
            </a:r>
          </a:p>
        </p:txBody>
      </p:sp>
      <p:pic>
        <p:nvPicPr>
          <p:cNvPr id="48134" name="Picture 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0100" y="1371600"/>
            <a:ext cx="4495800" cy="3448050"/>
          </a:xfrm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371600"/>
            <a:ext cx="4489450" cy="344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7924800" y="1609725"/>
            <a:ext cx="1073574" cy="579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>
              <a:defRPr/>
            </a:pPr>
            <a:r>
              <a:rPr lang="ja-JP" altLang="en-US" sz="3200" dirty="0">
                <a:latin typeface="+mn-lt"/>
              </a:rPr>
              <a:t>“</a:t>
            </a:r>
            <a:r>
              <a:rPr lang="en-US" sz="3200" dirty="0">
                <a:latin typeface="+mn-lt"/>
              </a:rPr>
              <a:t>17</a:t>
            </a:r>
            <a:r>
              <a:rPr lang="ja-JP" altLang="en-US" sz="3200" dirty="0">
                <a:latin typeface="+mn-lt"/>
              </a:rPr>
              <a:t>”</a:t>
            </a:r>
            <a:endParaRPr lang="en-US" sz="3200" dirty="0">
              <a:latin typeface="+mn-lt"/>
            </a:endParaRP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3505200" y="1600200"/>
            <a:ext cx="1073574" cy="579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>
              <a:defRPr/>
            </a:pPr>
            <a:r>
              <a:rPr lang="ja-JP" altLang="en-US" sz="3200" dirty="0">
                <a:latin typeface="+mn-lt"/>
              </a:rPr>
              <a:t>“</a:t>
            </a:r>
            <a:r>
              <a:rPr lang="en-US" sz="3200" dirty="0">
                <a:latin typeface="+mn-lt"/>
              </a:rPr>
              <a:t>22</a:t>
            </a:r>
            <a:r>
              <a:rPr lang="ja-JP" altLang="en-US" sz="3200" dirty="0">
                <a:latin typeface="+mn-lt"/>
              </a:rPr>
              <a:t>”</a:t>
            </a:r>
            <a:endParaRPr lang="en-US" sz="3200" dirty="0">
              <a:latin typeface="+mn-lt"/>
            </a:endParaRPr>
          </a:p>
        </p:txBody>
      </p:sp>
      <p:graphicFrame>
        <p:nvGraphicFramePr>
          <p:cNvPr id="24582" name="Object 10"/>
          <p:cNvGraphicFramePr>
            <a:graphicFrameLocks noGrp="1" noChangeAspect="1"/>
          </p:cNvGraphicFramePr>
          <p:nvPr>
            <p:ph idx="1"/>
          </p:nvPr>
        </p:nvGraphicFramePr>
        <p:xfrm>
          <a:off x="2497138" y="5184776"/>
          <a:ext cx="4179887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4" name="Equation" r:id="rId6" imgW="4559300" imgH="990600" progId="Equation.3">
                  <p:embed/>
                </p:oleObj>
              </mc:Choice>
              <mc:Fallback>
                <p:oleObj name="Equation" r:id="rId6" imgW="4559300" imgH="990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7138" y="5184776"/>
                        <a:ext cx="4179887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1E06E-5CC7-874D-9D3C-9EF621C1BCB6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203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+mn-lt"/>
              </a:rPr>
              <a:t>Logging </a:t>
            </a:r>
            <a:r>
              <a:rPr lang="en-US" dirty="0" smtClean="0">
                <a:latin typeface="+mn-lt"/>
              </a:rPr>
              <a:t>l</a:t>
            </a:r>
            <a:r>
              <a:rPr lang="en-US" baseline="-25000" dirty="0" smtClean="0">
                <a:latin typeface="+mn-lt"/>
              </a:rPr>
              <a:t>2 </a:t>
            </a:r>
            <a:r>
              <a:rPr lang="en-US" dirty="0" err="1">
                <a:latin typeface="+mn-lt"/>
              </a:rPr>
              <a:t>vs</a:t>
            </a:r>
            <a:r>
              <a:rPr lang="en-US" dirty="0">
                <a:latin typeface="+mn-lt"/>
              </a:rPr>
              <a:t> seed #</a:t>
            </a:r>
          </a:p>
        </p:txBody>
      </p:sp>
      <p:graphicFrame>
        <p:nvGraphicFramePr>
          <p:cNvPr id="26626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1158876" y="1882776"/>
          <a:ext cx="6673850" cy="397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2" name="Chart" r:id="rId4" imgW="22428200" imgH="13360400" progId="Excel.Chart.8">
                  <p:embed/>
                </p:oleObj>
              </mc:Choice>
              <mc:Fallback>
                <p:oleObj name="Chart" r:id="rId4" imgW="22428200" imgH="13360400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76" y="1882776"/>
                        <a:ext cx="6673850" cy="397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2286000" y="1981201"/>
            <a:ext cx="106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r>
              <a:rPr lang="ja-JP" altLang="en-US" sz="2800" dirty="0">
                <a:latin typeface="+mn-lt"/>
              </a:rPr>
              <a:t>“</a:t>
            </a:r>
            <a:r>
              <a:rPr lang="en-US" sz="2800" dirty="0">
                <a:latin typeface="+mn-lt"/>
              </a:rPr>
              <a:t>22</a:t>
            </a:r>
            <a:r>
              <a:rPr lang="ja-JP" altLang="en-US" sz="2800" dirty="0">
                <a:latin typeface="+mn-lt"/>
              </a:rPr>
              <a:t>”</a:t>
            </a:r>
            <a:endParaRPr lang="en-US" sz="2800" dirty="0">
              <a:latin typeface="+mn-lt"/>
            </a:endParaRP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6248401" y="4419601"/>
            <a:ext cx="9429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>
              <a:defRPr/>
            </a:pPr>
            <a:r>
              <a:rPr lang="ja-JP" altLang="en-US" sz="2800" dirty="0">
                <a:latin typeface="+mn-lt"/>
              </a:rPr>
              <a:t>“</a:t>
            </a:r>
            <a:r>
              <a:rPr lang="en-US" sz="2800" dirty="0">
                <a:latin typeface="+mn-lt"/>
              </a:rPr>
              <a:t>17</a:t>
            </a:r>
            <a:r>
              <a:rPr lang="ja-JP" altLang="en-US" sz="2800" dirty="0">
                <a:latin typeface="+mn-lt"/>
              </a:rPr>
              <a:t>”</a:t>
            </a:r>
            <a:endParaRPr lang="en-US" sz="2800" dirty="0">
              <a:latin typeface="+mn-lt"/>
            </a:endParaRPr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 flipV="1">
            <a:off x="1828800" y="2209800"/>
            <a:ext cx="5334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 flipV="1">
            <a:off x="7162800" y="4572000"/>
            <a:ext cx="5334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endParaRPr lang="en-US"/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1905000" y="1295400"/>
            <a:ext cx="6324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r>
              <a:rPr lang="ja-JP" altLang="en-US" sz="3200" dirty="0">
                <a:latin typeface="+mn-lt"/>
              </a:rPr>
              <a:t>“</a:t>
            </a:r>
            <a:r>
              <a:rPr lang="en-US" sz="3200" dirty="0">
                <a:latin typeface="+mn-lt"/>
              </a:rPr>
              <a:t>l32ul32 – 12.5% of 2048</a:t>
            </a:r>
            <a:r>
              <a:rPr lang="ja-JP" altLang="en-US" sz="3200" dirty="0">
                <a:latin typeface="+mn-lt"/>
              </a:rPr>
              <a:t>”</a:t>
            </a:r>
            <a:endParaRPr lang="en-US" sz="3200" dirty="0">
              <a:latin typeface="+mn-lt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7553B-5C14-0744-9A2E-3559167C14C5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73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001000" cy="1143000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Principle of “Distill” procedure</a:t>
            </a:r>
          </a:p>
        </p:txBody>
      </p:sp>
      <p:graphicFrame>
        <p:nvGraphicFramePr>
          <p:cNvPr id="28674" name="Object 9"/>
          <p:cNvGraphicFramePr>
            <a:graphicFrameLocks noGrp="1" noChangeAspect="1"/>
          </p:cNvGraphicFramePr>
          <p:nvPr>
            <p:ph sz="half" idx="1"/>
          </p:nvPr>
        </p:nvGraphicFramePr>
        <p:xfrm>
          <a:off x="546101" y="1371600"/>
          <a:ext cx="3951288" cy="228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4" name="Equation" r:id="rId4" imgW="6108700" imgH="3530600" progId="Equation.DSMT4">
                  <p:embed/>
                </p:oleObj>
              </mc:Choice>
              <mc:Fallback>
                <p:oleObj name="Equation" r:id="rId4" imgW="6108700" imgH="3530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1" y="1371600"/>
                        <a:ext cx="3951288" cy="228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925889" y="2971801"/>
          <a:ext cx="4795837" cy="191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5" name="Equation" r:id="rId6" imgW="7277100" imgH="2908300" progId="Equation.DSMT4">
                  <p:embed/>
                </p:oleObj>
              </mc:Choice>
              <mc:Fallback>
                <p:oleObj name="Equation" r:id="rId6" imgW="7277100" imgH="290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5889" y="2971801"/>
                        <a:ext cx="4795837" cy="191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11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647826" y="5334000"/>
          <a:ext cx="577215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6" name="Equation" r:id="rId8" imgW="9664700" imgH="800100" progId="Equation.3">
                  <p:embed/>
                </p:oleObj>
              </mc:Choice>
              <mc:Fallback>
                <p:oleObj name="Equation" r:id="rId8" imgW="9664700" imgH="800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826" y="5334000"/>
                        <a:ext cx="577215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/>
          <a:p>
            <a:pPr>
              <a:defRPr/>
            </a:pPr>
            <a:fld id="{8C6C2D60-3C79-BE47-9E93-3E2844AC2088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543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“Distill” improves fidelity – 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dynamic range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590800" y="2590801"/>
            <a:ext cx="4343400" cy="70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30723" name="Group 2"/>
          <p:cNvGrpSpPr>
            <a:grpSpLocks/>
          </p:cNvGrpSpPr>
          <p:nvPr/>
        </p:nvGrpSpPr>
        <p:grpSpPr bwMode="auto">
          <a:xfrm>
            <a:off x="558800" y="1905000"/>
            <a:ext cx="8051800" cy="4198938"/>
            <a:chOff x="-4876800" y="-2590800"/>
            <a:chExt cx="8051800" cy="4198937"/>
          </a:xfrm>
        </p:grpSpPr>
        <p:pic>
          <p:nvPicPr>
            <p:cNvPr id="63498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76800" y="-2590800"/>
              <a:ext cx="8051800" cy="419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-4495800" y="-2286000"/>
              <a:ext cx="7408863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800" dirty="0"/>
                <a:t>FM Reconstruction of 12.5% sampled 2048, modified random, seed 17</a:t>
              </a:r>
            </a:p>
            <a:p>
              <a:pPr algn="r">
                <a:defRPr/>
              </a:pPr>
              <a:r>
                <a:rPr lang="en-US" sz="1800" dirty="0"/>
                <a:t>No distill, l</a:t>
              </a:r>
              <a:r>
                <a:rPr lang="en-US" sz="1800" baseline="-25000" dirty="0"/>
                <a:t>2</a:t>
              </a:r>
              <a:r>
                <a:rPr lang="en-US" sz="1800" dirty="0"/>
                <a:t> = 13576.29</a:t>
              </a: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33400" y="1828800"/>
            <a:ext cx="8077200" cy="4275138"/>
            <a:chOff x="3352800" y="1676400"/>
            <a:chExt cx="8077200" cy="4275138"/>
          </a:xfrm>
        </p:grpSpPr>
        <p:pic>
          <p:nvPicPr>
            <p:cNvPr id="63518" name="Picture 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1676400"/>
              <a:ext cx="8077200" cy="427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3810000" y="1981200"/>
              <a:ext cx="7408863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800" dirty="0"/>
                <a:t>FM Reconstruction of 12.5% sampled 2048, modified random, seed 17</a:t>
              </a:r>
            </a:p>
            <a:p>
              <a:pPr algn="r">
                <a:defRPr/>
              </a:pPr>
              <a:r>
                <a:rPr lang="en-US" sz="1800" dirty="0"/>
                <a:t>1 iteration of distill, l</a:t>
              </a:r>
              <a:r>
                <a:rPr lang="en-US" sz="1800" baseline="-25000" dirty="0"/>
                <a:t>2</a:t>
              </a:r>
              <a:r>
                <a:rPr lang="en-US" sz="1800" dirty="0"/>
                <a:t> = 6331.80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33400" y="1828800"/>
            <a:ext cx="8077200" cy="4275138"/>
            <a:chOff x="-4953000" y="4419600"/>
            <a:chExt cx="8077200" cy="4275138"/>
          </a:xfrm>
        </p:grpSpPr>
        <p:pic>
          <p:nvPicPr>
            <p:cNvPr id="63523" name="Picture 3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4419600"/>
              <a:ext cx="8077200" cy="427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-4572000" y="4724400"/>
              <a:ext cx="7408863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1800" dirty="0"/>
                <a:t>FM Reconstruction of 12.5% sampled 2048, modified random, seed 17</a:t>
              </a:r>
            </a:p>
            <a:p>
              <a:pPr algn="r">
                <a:defRPr/>
              </a:pPr>
              <a:r>
                <a:rPr lang="en-US" sz="1800" dirty="0"/>
                <a:t>8 iterations of distill, l</a:t>
              </a:r>
              <a:r>
                <a:rPr lang="en-US" sz="1800" baseline="-25000" dirty="0"/>
                <a:t>2</a:t>
              </a:r>
              <a:r>
                <a:rPr lang="en-US" sz="1800" dirty="0"/>
                <a:t> = 398.41</a:t>
              </a:r>
            </a:p>
          </p:txBody>
        </p:sp>
      </p:grpSp>
      <p:sp>
        <p:nvSpPr>
          <p:cNvPr id="2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F95E96-E86E-3549-9221-F64B7FE79C2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84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Eukaryotic translation initiation.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Interaction eIF4E, mRNA &amp; ribosome.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51223E-ACD1-0E4A-B931-6863CAB7314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Content Placeholder 6" descr="1-s2.0-S0959440X0600011X-gr1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r="2410"/>
          <a:stretch>
            <a:fillRect/>
          </a:stretch>
        </p:blipFill>
        <p:spPr/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251450" y="4962526"/>
            <a:ext cx="3502025" cy="523875"/>
          </a:xfrm>
          <a:prstGeom prst="rect">
            <a:avLst/>
          </a:prstGeom>
          <a:solidFill>
            <a:srgbClr val="FFFFFF">
              <a:alpha val="6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6C33"/>
                </a:solidFill>
                <a:latin typeface="Wingdings" charset="0"/>
                <a:cs typeface="Wingdings" charset="0"/>
                <a:sym typeface="Wingdings" charset="0"/>
              </a:rPr>
              <a:t></a:t>
            </a:r>
            <a:r>
              <a:rPr lang="en-US" sz="2800">
                <a:solidFill>
                  <a:srgbClr val="006C33"/>
                </a:solidFill>
                <a:sym typeface="Wingdings" charset="0"/>
              </a:rPr>
              <a:t> … cancer therapy</a:t>
            </a:r>
            <a:endParaRPr lang="en-US" sz="2800">
              <a:solidFill>
                <a:srgbClr val="006C33"/>
              </a:solidFill>
            </a:endParaRPr>
          </a:p>
        </p:txBody>
      </p:sp>
      <p:sp>
        <p:nvSpPr>
          <p:cNvPr id="8" name="Rectangle 1034"/>
          <p:cNvSpPr>
            <a:spLocks noChangeArrowheads="1"/>
          </p:cNvSpPr>
          <p:nvPr/>
        </p:nvSpPr>
        <p:spPr bwMode="auto">
          <a:xfrm>
            <a:off x="3427414" y="6172200"/>
            <a:ext cx="533558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Takeuchi &amp; Wagner, </a:t>
            </a:r>
            <a:r>
              <a:rPr lang="en-US" sz="1600" dirty="0" err="1">
                <a:solidFill>
                  <a:schemeClr val="tx2"/>
                </a:solidFill>
              </a:rPr>
              <a:t>Curr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Opin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Struct</a:t>
            </a:r>
            <a:r>
              <a:rPr lang="en-US" sz="1600" dirty="0">
                <a:solidFill>
                  <a:schemeClr val="tx2"/>
                </a:solidFill>
              </a:rPr>
              <a:t> Biol. 16(1), 2006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Luna et al., Cell Reports, 1(6), 2012</a:t>
            </a:r>
            <a:endParaRPr lang="en-US" sz="1600" dirty="0">
              <a:solidFill>
                <a:schemeClr val="accent2"/>
              </a:solidFill>
            </a:endParaRPr>
          </a:p>
        </p:txBody>
      </p:sp>
      <p:pic>
        <p:nvPicPr>
          <p:cNvPr id="20486" name="Picture 2" descr="nrn1557-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3"/>
          <a:stretch>
            <a:fillRect/>
          </a:stretch>
        </p:blipFill>
        <p:spPr bwMode="auto">
          <a:xfrm>
            <a:off x="6184900" y="1574800"/>
            <a:ext cx="2598738" cy="3111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“Distill” improves fidelity – 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2D </a:t>
            </a:r>
            <a:r>
              <a:rPr lang="en-US" sz="3600" dirty="0" err="1">
                <a:latin typeface="+mn-lt"/>
              </a:rPr>
              <a:t>Noesy</a:t>
            </a:r>
            <a:r>
              <a:rPr lang="en-US" sz="3600" dirty="0">
                <a:latin typeface="+mn-lt"/>
              </a:rPr>
              <a:t> of </a:t>
            </a:r>
            <a:r>
              <a:rPr lang="en-US" sz="3600" dirty="0" err="1">
                <a:latin typeface="+mn-lt"/>
              </a:rPr>
              <a:t>Kix</a:t>
            </a:r>
            <a:r>
              <a:rPr lang="en-US" sz="3600" dirty="0">
                <a:latin typeface="+mn-lt"/>
              </a:rPr>
              <a:t> 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3C9294-0FA5-D24B-84A6-1FE90440444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5" name="Picture 2" descr="ref_kix_1024_na_talk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10"/>
          <a:stretch/>
        </p:blipFill>
        <p:spPr>
          <a:xfrm>
            <a:off x="3352800" y="1600200"/>
            <a:ext cx="2787650" cy="449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rec_kix_384_na_talk"/>
          <p:cNvPicPr>
            <a:picLocks noGrp="1" noChangeAspect="1" noChangeArrowheads="1"/>
          </p:cNvPicPr>
          <p:nvPr>
            <p:ph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1"/>
          <a:stretch/>
        </p:blipFill>
        <p:spPr>
          <a:xfrm>
            <a:off x="457201" y="1600200"/>
            <a:ext cx="2849563" cy="449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graphic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2667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8"/>
          <p:cNvSpPr txBox="1">
            <a:spLocks noChangeArrowheads="1"/>
          </p:cNvSpPr>
          <p:nvPr/>
        </p:nvSpPr>
        <p:spPr bwMode="auto">
          <a:xfrm>
            <a:off x="304801" y="1600200"/>
            <a:ext cx="21510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FM, 37% random</a:t>
            </a:r>
          </a:p>
        </p:txBody>
      </p:sp>
      <p:sp>
        <p:nvSpPr>
          <p:cNvPr id="32775" name="TextBox 9"/>
          <p:cNvSpPr txBox="1">
            <a:spLocks noChangeArrowheads="1"/>
          </p:cNvSpPr>
          <p:nvPr/>
        </p:nvSpPr>
        <p:spPr bwMode="auto">
          <a:xfrm>
            <a:off x="3352801" y="1600200"/>
            <a:ext cx="21859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Ref, 512 complex</a:t>
            </a:r>
          </a:p>
        </p:txBody>
      </p:sp>
      <p:sp>
        <p:nvSpPr>
          <p:cNvPr id="32776" name="TextBox 10"/>
          <p:cNvSpPr txBox="1">
            <a:spLocks noChangeArrowheads="1"/>
          </p:cNvSpPr>
          <p:nvPr/>
        </p:nvSpPr>
        <p:spPr bwMode="auto">
          <a:xfrm>
            <a:off x="6096001" y="1600200"/>
            <a:ext cx="20081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FM, 8 iter. Distill  </a:t>
            </a:r>
          </a:p>
        </p:txBody>
      </p:sp>
      <p:sp>
        <p:nvSpPr>
          <p:cNvPr id="12" name="Rectangle 1034"/>
          <p:cNvSpPr>
            <a:spLocks noChangeArrowheads="1"/>
          </p:cNvSpPr>
          <p:nvPr/>
        </p:nvSpPr>
        <p:spPr bwMode="auto">
          <a:xfrm>
            <a:off x="4191001" y="6248400"/>
            <a:ext cx="4192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Hyberts et al. J. </a:t>
            </a:r>
            <a:r>
              <a:rPr lang="en-US" sz="1600" dirty="0" err="1">
                <a:solidFill>
                  <a:schemeClr val="tx2"/>
                </a:solidFill>
              </a:rPr>
              <a:t>Biomol</a:t>
            </a:r>
            <a:r>
              <a:rPr lang="en-US" sz="1600" dirty="0">
                <a:solidFill>
                  <a:schemeClr val="tx2"/>
                </a:solidFill>
              </a:rPr>
              <a:t>. NMR 45(3) 2009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8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58200" cy="1139825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Quest: Is it possible to craft a sampling where fidelity not depending on seed#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defRPr/>
            </a:pPr>
            <a:r>
              <a:rPr lang="en-US" dirty="0" smtClean="0"/>
              <a:t>Distill eliminates some, but is time consuming.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 smtClean="0"/>
              <a:t>Observed:</a:t>
            </a:r>
          </a:p>
          <a:p>
            <a:pPr lvl="2">
              <a:defRPr/>
            </a:pPr>
            <a:r>
              <a:rPr lang="en-US" dirty="0"/>
              <a:t>big gaps of the sampling schedule are generally unfavorable </a:t>
            </a:r>
            <a:endParaRPr lang="en-US" dirty="0" smtClean="0"/>
          </a:p>
          <a:p>
            <a:pPr lvl="2">
              <a:defRPr/>
            </a:pPr>
            <a:r>
              <a:rPr lang="en-US" dirty="0"/>
              <a:t>sizes required to be random to prevent folding</a:t>
            </a:r>
          </a:p>
          <a:p>
            <a:pPr lvl="2">
              <a:defRPr/>
            </a:pPr>
            <a:r>
              <a:rPr lang="en-US" dirty="0" smtClean="0"/>
              <a:t>gaps </a:t>
            </a:r>
            <a:r>
              <a:rPr lang="en-US" dirty="0"/>
              <a:t>at the beginning or end of the sampling are worse than in the </a:t>
            </a:r>
            <a:r>
              <a:rPr lang="en-US" dirty="0" smtClean="0"/>
              <a:t>middle</a:t>
            </a:r>
            <a:endParaRPr lang="en-US" dirty="0"/>
          </a:p>
          <a:p>
            <a:pPr lvl="2">
              <a:defRPr/>
            </a:pPr>
            <a:endParaRPr lang="en-US" dirty="0"/>
          </a:p>
          <a:p>
            <a:pPr lvl="1">
              <a:defRPr/>
            </a:pPr>
            <a:r>
              <a:rPr lang="en-US" dirty="0" smtClean="0"/>
              <a:t>Long Sampling: Gaps distributed according to Poisson 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72F8CC-9268-7542-BC39-B3489A31868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6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F70811-425F-A14B-A884-F564A8AB0ADA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942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+mn-lt"/>
              </a:rPr>
              <a:t>Hypothesis:</a:t>
            </a:r>
            <a:endParaRPr lang="en-US" sz="1900" dirty="0">
              <a:latin typeface="+mn-lt"/>
            </a:endParaRPr>
          </a:p>
        </p:txBody>
      </p:sp>
      <p:sp>
        <p:nvSpPr>
          <p:cNvPr id="94215" name="Rectangle 1031"/>
          <p:cNvSpPr>
            <a:spLocks noChangeArrowheads="1"/>
          </p:cNvSpPr>
          <p:nvPr/>
        </p:nvSpPr>
        <p:spPr bwMode="auto">
          <a:xfrm>
            <a:off x="457200" y="17526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 marL="342860" indent="-342860">
              <a:spcBef>
                <a:spcPct val="20000"/>
              </a:spcBef>
              <a:buClr>
                <a:schemeClr val="accent1"/>
              </a:buClr>
              <a:buSzPct val="65000"/>
              <a:buFont typeface="Wingdings" charset="0"/>
              <a:buChar char="n"/>
              <a:defRPr/>
            </a:pPr>
            <a:r>
              <a:rPr lang="en-US" sz="2600" dirty="0"/>
              <a:t>Enforcing Poisson distribution to the gap sizes yield better reconstruction results</a:t>
            </a:r>
            <a:r>
              <a:rPr lang="en-US" sz="3000" dirty="0"/>
              <a:t> </a:t>
            </a:r>
            <a:br>
              <a:rPr lang="en-US" sz="3000" dirty="0"/>
            </a:br>
            <a:endParaRPr lang="en-US" sz="3000" dirty="0"/>
          </a:p>
          <a:p>
            <a:pPr marL="669846" lvl="1" indent="-32540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0"/>
              <a:buChar char="q"/>
              <a:defRPr/>
            </a:pPr>
            <a:r>
              <a:rPr lang="en-US" sz="2600" dirty="0"/>
              <a:t>In short, Poisson distribution is a Gaussian distribution, (binomial), </a:t>
            </a:r>
            <a:r>
              <a:rPr lang="ja-JP" altLang="en-US" sz="2600" dirty="0">
                <a:latin typeface="Arial"/>
              </a:rPr>
              <a:t>“</a:t>
            </a:r>
            <a:r>
              <a:rPr lang="en-US" sz="2600" dirty="0"/>
              <a:t>pushed to a wall</a:t>
            </a:r>
            <a:r>
              <a:rPr lang="ja-JP" altLang="en-US" sz="2600" dirty="0">
                <a:latin typeface="Arial"/>
              </a:rPr>
              <a:t>”</a:t>
            </a:r>
            <a:r>
              <a:rPr lang="en-US" sz="2600" dirty="0"/>
              <a:t> and only valid for positive integer values.</a:t>
            </a:r>
          </a:p>
          <a:p>
            <a:pPr marL="669846" lvl="1" indent="-32540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0"/>
              <a:buChar char="q"/>
              <a:defRPr/>
            </a:pPr>
            <a:endParaRPr lang="en-US" sz="2600" dirty="0"/>
          </a:p>
          <a:p>
            <a:pPr marL="669846" lvl="1" indent="-32540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0"/>
              <a:buChar char="q"/>
              <a:defRPr/>
            </a:pPr>
            <a:endParaRPr lang="en-US" sz="2600" dirty="0"/>
          </a:p>
          <a:p>
            <a:pPr marL="669846" lvl="1" indent="-325400">
              <a:spcBef>
                <a:spcPct val="20000"/>
              </a:spcBef>
              <a:buClr>
                <a:schemeClr val="accent2"/>
              </a:buClr>
              <a:buSzPct val="60000"/>
              <a:buFont typeface="Wingdings" charset="0"/>
              <a:buChar char="q"/>
              <a:defRPr/>
            </a:pPr>
            <a:endParaRPr lang="en-US" sz="2600" dirty="0">
              <a:solidFill>
                <a:srgbClr val="832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41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026"/>
          <p:cNvSpPr txBox="1">
            <a:spLocks noChangeArrowheads="1"/>
          </p:cNvSpPr>
          <p:nvPr/>
        </p:nvSpPr>
        <p:spPr bwMode="auto">
          <a:xfrm>
            <a:off x="666750" y="1676400"/>
            <a:ext cx="5429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ea typeface="ＭＳ 明朝" charset="0"/>
                <a:cs typeface="ＭＳ 明朝" charset="0"/>
              </a:rPr>
              <a:t>The overall probability </a:t>
            </a:r>
            <a:r>
              <a:rPr lang="en-US" sz="2400" i="1">
                <a:ea typeface="ＭＳ 明朝" charset="0"/>
                <a:cs typeface="ＭＳ 明朝" charset="0"/>
              </a:rPr>
              <a:t>f(k;</a:t>
            </a:r>
            <a:r>
              <a:rPr lang="en-US" sz="2400" i="1">
                <a:latin typeface="Symbol" charset="0"/>
                <a:ea typeface="ＭＳ 明朝" charset="0"/>
                <a:cs typeface="ＭＳ 明朝" charset="0"/>
                <a:sym typeface="Symbol" charset="0"/>
              </a:rPr>
              <a:t>λ</a:t>
            </a:r>
            <a:r>
              <a:rPr lang="en-US" sz="2400" i="1">
                <a:ea typeface="ＭＳ 明朝" charset="0"/>
                <a:cs typeface="ＭＳ 明朝" charset="0"/>
              </a:rPr>
              <a:t>)</a:t>
            </a:r>
            <a:r>
              <a:rPr lang="en-US" sz="2400">
                <a:ea typeface="ＭＳ 明朝" charset="0"/>
                <a:cs typeface="ＭＳ 明朝" charset="0"/>
              </a:rPr>
              <a:t> for a specific gap size </a:t>
            </a:r>
            <a:r>
              <a:rPr lang="en-US" sz="2400" i="1">
                <a:ea typeface="ＭＳ 明朝" charset="0"/>
                <a:cs typeface="ＭＳ 明朝" charset="0"/>
              </a:rPr>
              <a:t>k</a:t>
            </a:r>
            <a:r>
              <a:rPr lang="en-US" sz="2400">
                <a:ea typeface="ＭＳ 明朝" charset="0"/>
                <a:cs typeface="ＭＳ 明朝" charset="0"/>
              </a:rPr>
              <a:t> is assumed by a Poisson distribution: </a:t>
            </a:r>
          </a:p>
        </p:txBody>
      </p:sp>
      <p:sp>
        <p:nvSpPr>
          <p:cNvPr id="36866" name="Text Box 1028"/>
          <p:cNvSpPr txBox="1">
            <a:spLocks noChangeArrowheads="1"/>
          </p:cNvSpPr>
          <p:nvPr/>
        </p:nvSpPr>
        <p:spPr bwMode="auto">
          <a:xfrm>
            <a:off x="685800" y="4267200"/>
            <a:ext cx="77660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>
                <a:latin typeface="Symbol" charset="0"/>
                <a:ea typeface="ＭＳ 明朝" charset="0"/>
                <a:cs typeface="ＭＳ 明朝" charset="0"/>
                <a:sym typeface="Symbol" charset="0"/>
              </a:rPr>
              <a:t>λ</a:t>
            </a:r>
            <a:r>
              <a:rPr lang="en-US" sz="2400">
                <a:ea typeface="ＭＳ 明朝" charset="0"/>
                <a:cs typeface="ＭＳ 明朝" charset="0"/>
              </a:rPr>
              <a:t>= 0.0 yields uniform sampling 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>
                <a:latin typeface="Symbol" charset="0"/>
                <a:ea typeface="ＭＳ 明朝" charset="0"/>
                <a:cs typeface="ＭＳ 明朝" charset="0"/>
                <a:sym typeface="Symbol" charset="0"/>
              </a:rPr>
              <a:t>λ</a:t>
            </a:r>
            <a:r>
              <a:rPr lang="en-US" sz="2400">
                <a:ea typeface="ＭＳ 明朝" charset="0"/>
                <a:cs typeface="ＭＳ 明朝" charset="0"/>
              </a:rPr>
              <a:t>= 1.0 creates a non-uniform schedule of 50% overall sampling density. </a:t>
            </a:r>
          </a:p>
          <a:p>
            <a:pPr eaLnBrk="1" hangingPunct="1">
              <a:spcBef>
                <a:spcPct val="50000"/>
              </a:spcBef>
              <a:buFont typeface="Symbol" charset="0"/>
              <a:buNone/>
            </a:pPr>
            <a:r>
              <a:rPr lang="en-US" sz="2400">
                <a:ea typeface="ＭＳ 明朝" charset="0"/>
                <a:cs typeface="ＭＳ 明朝" charset="0"/>
              </a:rPr>
              <a:t>Sinusoidal Poisson Gap sampling: </a:t>
            </a:r>
            <a:r>
              <a:rPr lang="en-US" sz="2400">
                <a:latin typeface="Symbol" charset="0"/>
                <a:ea typeface="ＭＳ 明朝" charset="0"/>
                <a:cs typeface="ＭＳ 明朝" charset="0"/>
                <a:sym typeface="Symbol" charset="0"/>
              </a:rPr>
              <a:t>λ</a:t>
            </a:r>
            <a:r>
              <a:rPr lang="en-US" sz="2400">
                <a:ea typeface="ＭＳ 明朝" charset="0"/>
                <a:cs typeface="ＭＳ 明朝" charset="0"/>
              </a:rPr>
              <a:t> = </a:t>
            </a:r>
            <a:r>
              <a:rPr lang="en-US" sz="2400">
                <a:latin typeface="Symbol" charset="0"/>
                <a:ea typeface="ＭＳ 明朝" charset="0"/>
                <a:cs typeface="ＭＳ 明朝" charset="0"/>
                <a:sym typeface="Symbol" charset="0"/>
              </a:rPr>
              <a:t>λ</a:t>
            </a:r>
            <a:r>
              <a:rPr lang="en-US" sz="2400" baseline="-25000">
                <a:latin typeface="Symbol" charset="0"/>
                <a:ea typeface="ＭＳ 明朝" charset="0"/>
                <a:cs typeface="ＭＳ 明朝" charset="0"/>
                <a:sym typeface="Symbol" charset="0"/>
              </a:rPr>
              <a:t>0</a:t>
            </a:r>
            <a:r>
              <a:rPr lang="en-US" sz="2400">
                <a:ea typeface="ＭＳ 明朝" charset="0"/>
                <a:cs typeface="ＭＳ 明朝" charset="0"/>
              </a:rPr>
              <a:t> </a:t>
            </a:r>
            <a:r>
              <a:rPr lang="en-US" sz="2400" i="1">
                <a:ea typeface="ＭＳ 明朝" charset="0"/>
                <a:cs typeface="ＭＳ 明朝" charset="0"/>
              </a:rPr>
              <a:t>sin(</a:t>
            </a:r>
            <a:r>
              <a:rPr lang="en-US" sz="2400" i="1">
                <a:latin typeface="Symbol" charset="0"/>
                <a:ea typeface="ＭＳ 明朝" charset="0"/>
                <a:cs typeface="ＭＳ 明朝" charset="0"/>
                <a:sym typeface="Symbol" charset="0"/>
              </a:rPr>
              <a:t>q)</a:t>
            </a:r>
            <a:endParaRPr lang="en-US" sz="2400">
              <a:latin typeface="Symbol" charset="0"/>
              <a:ea typeface="ＭＳ 明朝" charset="0"/>
              <a:cs typeface="ＭＳ 明朝" charset="0"/>
              <a:sym typeface="Symbol" charset="0"/>
            </a:endParaRPr>
          </a:p>
        </p:txBody>
      </p:sp>
      <p:sp>
        <p:nvSpPr>
          <p:cNvPr id="36867" name="Text Box 1029"/>
          <p:cNvSpPr txBox="1">
            <a:spLocks noChangeArrowheads="1"/>
          </p:cNvSpPr>
          <p:nvPr/>
        </p:nvSpPr>
        <p:spPr bwMode="auto">
          <a:xfrm>
            <a:off x="619125" y="1066800"/>
            <a:ext cx="4787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Calculate gap length on the fly</a:t>
            </a:r>
          </a:p>
        </p:txBody>
      </p:sp>
      <p:sp>
        <p:nvSpPr>
          <p:cNvPr id="36868" name="Text Box 1031"/>
          <p:cNvSpPr txBox="1">
            <a:spLocks noChangeArrowheads="1"/>
          </p:cNvSpPr>
          <p:nvPr/>
        </p:nvSpPr>
        <p:spPr bwMode="auto">
          <a:xfrm>
            <a:off x="685801" y="3124200"/>
            <a:ext cx="552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latin typeface="Symbol" charset="0"/>
                <a:ea typeface="ＭＳ 明朝" charset="0"/>
                <a:cs typeface="ＭＳ 明朝" charset="0"/>
                <a:sym typeface="Symbol" charset="0"/>
              </a:rPr>
              <a:t>λ</a:t>
            </a:r>
            <a:r>
              <a:rPr lang="en-US" sz="2400"/>
              <a:t> is average gap length in Fourier grid</a:t>
            </a:r>
          </a:p>
          <a:p>
            <a:pPr eaLnBrk="1" hangingPunct="1">
              <a:buFont typeface="Symbol" charset="0"/>
              <a:buNone/>
            </a:pPr>
            <a:r>
              <a:rPr lang="en-US" sz="2400" i="1"/>
              <a:t>k</a:t>
            </a:r>
            <a:r>
              <a:rPr lang="en-US" sz="2400"/>
              <a:t> is specific gap size</a:t>
            </a:r>
          </a:p>
          <a:p>
            <a:pPr eaLnBrk="1" hangingPunct="1"/>
            <a:endParaRPr lang="en-US" sz="2400"/>
          </a:p>
        </p:txBody>
      </p:sp>
      <p:graphicFrame>
        <p:nvGraphicFramePr>
          <p:cNvPr id="36869" name="Object 7"/>
          <p:cNvGraphicFramePr>
            <a:graphicFrameLocks noChangeAspect="1"/>
          </p:cNvGraphicFramePr>
          <p:nvPr/>
        </p:nvGraphicFramePr>
        <p:xfrm>
          <a:off x="5943600" y="1676401"/>
          <a:ext cx="2700338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6" name="Equation" r:id="rId4" imgW="990600" imgH="419100" progId="Equation.3">
                  <p:embed/>
                </p:oleObj>
              </mc:Choice>
              <mc:Fallback>
                <p:oleObj name="Equation" r:id="rId4" imgW="990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676401"/>
                        <a:ext cx="2700338" cy="1209675"/>
                      </a:xfrm>
                      <a:prstGeom prst="rect">
                        <a:avLst/>
                      </a:prstGeom>
                      <a:solidFill>
                        <a:srgbClr val="D1D1D1"/>
                      </a:solidFill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457200" y="277813"/>
            <a:ext cx="8458200" cy="1139825"/>
          </a:xfrm>
          <a:prstGeom prst="rect">
            <a:avLst/>
          </a:prstGeom>
        </p:spPr>
        <p:txBody>
          <a:bodyPr lIns="91429" tIns="45714" rIns="91429" bIns="45714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dirty="0">
                <a:latin typeface="+mn-lt"/>
              </a:rPr>
              <a:t>Features of Poisson Gap sampling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223E1D-9A54-E34D-BCB2-E6E1F0DDEA92}" type="slidenum">
              <a:rPr lang="en-US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3119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027" descr="pois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1"/>
          <a:stretch>
            <a:fillRect/>
          </a:stretch>
        </p:blipFill>
        <p:spPr bwMode="auto">
          <a:xfrm>
            <a:off x="850900" y="1409700"/>
            <a:ext cx="6172200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609743"/>
              </p:ext>
            </p:extLst>
          </p:nvPr>
        </p:nvGraphicFramePr>
        <p:xfrm>
          <a:off x="3060700" y="1663700"/>
          <a:ext cx="2133600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67" name="Equation" r:id="rId5" imgW="990600" imgH="419100" progId="Equation.3">
                  <p:embed/>
                </p:oleObj>
              </mc:Choice>
              <mc:Fallback>
                <p:oleObj name="Equation" r:id="rId5" imgW="990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0700" y="1663700"/>
                        <a:ext cx="2133600" cy="955675"/>
                      </a:xfrm>
                      <a:prstGeom prst="rect">
                        <a:avLst/>
                      </a:prstGeom>
                      <a:solidFill>
                        <a:srgbClr val="D1D1D1"/>
                      </a:solidFill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Poisson Distribution</a:t>
            </a:r>
            <a:endParaRPr lang="en-US" dirty="0">
              <a:latin typeface="+mn-lt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7AE98-0C10-654F-9D9A-81A6E67AE8AE}" type="slidenum">
              <a:rPr lang="en-US"/>
              <a:pPr>
                <a:defRPr/>
              </a:pPr>
              <a:t>54</a:t>
            </a:fld>
            <a:endParaRPr lang="en-US"/>
          </a:p>
        </p:txBody>
      </p:sp>
      <p:pic>
        <p:nvPicPr>
          <p:cNvPr id="3" name="Picture 2" descr="Simeon_Poisso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136" y="787400"/>
            <a:ext cx="2858312" cy="335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26100" y="4024581"/>
            <a:ext cx="2959100" cy="1938992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r"/>
            <a:r>
              <a:rPr lang="en-US" sz="2000" dirty="0" err="1"/>
              <a:t>Siméon</a:t>
            </a:r>
            <a:r>
              <a:rPr lang="en-US" sz="2000" dirty="0"/>
              <a:t> Denis Poisson</a:t>
            </a:r>
          </a:p>
          <a:p>
            <a:pPr algn="r"/>
            <a:r>
              <a:rPr lang="en-US" sz="2000" dirty="0"/>
              <a:t>Succeeded Fourier</a:t>
            </a:r>
            <a:br>
              <a:rPr lang="en-US" sz="2000" dirty="0"/>
            </a:br>
            <a:r>
              <a:rPr lang="en-US" sz="2000" dirty="0"/>
              <a:t>as Professor</a:t>
            </a:r>
            <a:br>
              <a:rPr lang="en-US" sz="2000" dirty="0"/>
            </a:br>
            <a:r>
              <a:rPr lang="en-US" sz="2000" dirty="0"/>
              <a:t>at </a:t>
            </a:r>
            <a:r>
              <a:rPr lang="en-US" sz="2000" dirty="0" err="1"/>
              <a:t>École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/>
              <a:t>Polytechnique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dirty="0"/>
              <a:t>Paris, France, 1806</a:t>
            </a:r>
          </a:p>
        </p:txBody>
      </p:sp>
    </p:spTree>
    <p:extLst>
      <p:ext uri="{BB962C8B-B14F-4D97-AF65-F5344CB8AC3E}">
        <p14:creationId xmlns:p14="http://schemas.microsoft.com/office/powerpoint/2010/main" val="13347031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BD9F73-951C-C648-87A7-EA852A19BE01}" type="slidenum">
              <a:rPr lang="en-US"/>
              <a:pPr>
                <a:defRPr/>
              </a:pPr>
              <a:t>55</a:t>
            </a:fld>
            <a:endParaRPr lang="en-US"/>
          </a:p>
        </p:txBody>
      </p:sp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1600200" y="1371600"/>
            <a:ext cx="6934200" cy="2667000"/>
            <a:chOff x="336" y="336"/>
            <a:chExt cx="4992" cy="2160"/>
          </a:xfrm>
        </p:grpSpPr>
        <p:sp>
          <p:nvSpPr>
            <p:cNvPr id="40998" name="Rectangle 3"/>
            <p:cNvSpPr>
              <a:spLocks noChangeArrowheads="1"/>
            </p:cNvSpPr>
            <p:nvPr/>
          </p:nvSpPr>
          <p:spPr bwMode="auto">
            <a:xfrm>
              <a:off x="336" y="336"/>
              <a:ext cx="4368" cy="2064"/>
            </a:xfrm>
            <a:prstGeom prst="rect">
              <a:avLst/>
            </a:prstGeom>
            <a:solidFill>
              <a:schemeClr val="accent1">
                <a:alpha val="67058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9" name="Text Box 4"/>
            <p:cNvSpPr txBox="1">
              <a:spLocks noChangeArrowheads="1"/>
            </p:cNvSpPr>
            <p:nvPr/>
          </p:nvSpPr>
          <p:spPr bwMode="auto">
            <a:xfrm>
              <a:off x="432" y="336"/>
              <a:ext cx="4896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 b="1">
                  <a:latin typeface="Garamond" charset="0"/>
                </a:rPr>
                <a:t>algorithm</a:t>
              </a:r>
              <a:r>
                <a:rPr lang="en-US" sz="1600">
                  <a:latin typeface="Courier" charset="0"/>
                </a:rPr>
                <a:t> </a:t>
              </a:r>
              <a:r>
                <a:rPr lang="en-US" sz="1600" i="1">
                  <a:latin typeface="Garamond" charset="0"/>
                </a:rPr>
                <a:t>Poisson random number (Knuth)</a:t>
              </a:r>
              <a:r>
                <a:rPr lang="en-US" sz="1600">
                  <a:latin typeface="Courier" charset="0"/>
                </a:rPr>
                <a:t>:</a:t>
              </a:r>
              <a:br>
                <a:rPr lang="en-US" sz="1600">
                  <a:latin typeface="Courier" charset="0"/>
                </a:rPr>
              </a:br>
              <a:r>
                <a:rPr lang="en-US" sz="1600">
                  <a:latin typeface="Courier" charset="0"/>
                </a:rPr>
                <a:t>    </a:t>
              </a:r>
              <a:r>
                <a:rPr lang="en-US" sz="1600" b="1">
                  <a:latin typeface="Garamond" charset="0"/>
                </a:rPr>
                <a:t>init</a:t>
              </a:r>
              <a:r>
                <a:rPr lang="en-US" sz="1600">
                  <a:latin typeface="Courier" charset="0"/>
                </a:rPr>
                <a:t>:</a:t>
              </a:r>
              <a:br>
                <a:rPr lang="en-US" sz="1600">
                  <a:latin typeface="Courier" charset="0"/>
                </a:rPr>
              </a:br>
              <a:r>
                <a:rPr lang="en-US" sz="1600">
                  <a:latin typeface="Courier" charset="0"/>
                </a:rPr>
                <a:t>         </a:t>
              </a:r>
              <a:r>
                <a:rPr lang="en-US" sz="1600" b="1">
                  <a:latin typeface="Garamond" charset="0"/>
                </a:rPr>
                <a:t>Let</a:t>
              </a:r>
              <a:r>
                <a:rPr lang="en-US" sz="1600">
                  <a:latin typeface="Courier" charset="0"/>
                </a:rPr>
                <a:t> L </a:t>
              </a:r>
              <a:r>
                <a:rPr lang="en-US" sz="1600">
                  <a:latin typeface="Courier" charset="0"/>
                  <a:cs typeface="Lucida Grande" charset="0"/>
                </a:rPr>
                <a:t>←</a:t>
              </a:r>
              <a:r>
                <a:rPr lang="en-US" sz="1600">
                  <a:latin typeface="Courier" charset="0"/>
                </a:rPr>
                <a:t> </a:t>
              </a:r>
              <a:r>
                <a:rPr lang="en-US" sz="1600" i="1">
                  <a:latin typeface="Garamond" charset="0"/>
                </a:rPr>
                <a:t>e</a:t>
              </a:r>
              <a:r>
                <a:rPr lang="en-US" sz="1600" baseline="30000">
                  <a:latin typeface="Courier" charset="0"/>
                </a:rPr>
                <a:t>−</a:t>
              </a:r>
              <a:r>
                <a:rPr lang="en-US" sz="1600" baseline="30000">
                  <a:latin typeface="Lucida Grande" charset="0"/>
                </a:rPr>
                <a:t>λ</a:t>
              </a:r>
              <a:r>
                <a:rPr lang="en-US" sz="1600">
                  <a:latin typeface="Courier" charset="0"/>
                </a:rPr>
                <a:t>, k </a:t>
              </a:r>
              <a:r>
                <a:rPr lang="en-US" sz="1600">
                  <a:latin typeface="Courier" charset="0"/>
                  <a:cs typeface="Lucida Grande" charset="0"/>
                </a:rPr>
                <a:t>←</a:t>
              </a:r>
              <a:r>
                <a:rPr lang="en-US" sz="1600">
                  <a:latin typeface="Courier" charset="0"/>
                </a:rPr>
                <a:t> 0 and p </a:t>
              </a:r>
              <a:r>
                <a:rPr lang="en-US" sz="1600">
                  <a:latin typeface="Courier" charset="0"/>
                  <a:cs typeface="Lucida Grande" charset="0"/>
                </a:rPr>
                <a:t>←</a:t>
              </a:r>
              <a:r>
                <a:rPr lang="en-US" sz="1600">
                  <a:latin typeface="Courier" charset="0"/>
                </a:rPr>
                <a:t> 1.</a:t>
              </a:r>
              <a:br>
                <a:rPr lang="en-US" sz="1600">
                  <a:latin typeface="Courier" charset="0"/>
                </a:rPr>
              </a:br>
              <a:r>
                <a:rPr lang="en-US" sz="1600">
                  <a:latin typeface="Courier" charset="0"/>
                </a:rPr>
                <a:t>    </a:t>
              </a:r>
              <a:r>
                <a:rPr lang="en-US" sz="1600" b="1">
                  <a:latin typeface="Garamond" charset="0"/>
                </a:rPr>
                <a:t>do</a:t>
              </a:r>
              <a:r>
                <a:rPr lang="en-US" sz="1600">
                  <a:latin typeface="Courier" charset="0"/>
                </a:rPr>
                <a:t>:</a:t>
              </a:r>
              <a:br>
                <a:rPr lang="en-US" sz="1600">
                  <a:latin typeface="Courier" charset="0"/>
                </a:rPr>
              </a:br>
              <a:r>
                <a:rPr lang="en-US" sz="1600">
                  <a:latin typeface="Courier" charset="0"/>
                </a:rPr>
                <a:t>         k </a:t>
              </a:r>
              <a:r>
                <a:rPr lang="en-US" sz="1600">
                  <a:latin typeface="Courier" charset="0"/>
                  <a:cs typeface="Lucida Grande" charset="0"/>
                </a:rPr>
                <a:t>←</a:t>
              </a:r>
              <a:r>
                <a:rPr lang="en-US" sz="1600">
                  <a:latin typeface="Courier" charset="0"/>
                </a:rPr>
                <a:t> k + 1.</a:t>
              </a:r>
              <a:br>
                <a:rPr lang="en-US" sz="1600">
                  <a:latin typeface="Courier" charset="0"/>
                </a:rPr>
              </a:br>
              <a:r>
                <a:rPr lang="en-US" sz="1600">
                  <a:latin typeface="Courier" charset="0"/>
                </a:rPr>
                <a:t>Generate uniform random number u in [0,1]</a:t>
              </a:r>
              <a:br>
                <a:rPr lang="en-US" sz="1600">
                  <a:latin typeface="Courier" charset="0"/>
                </a:rPr>
              </a:br>
              <a:r>
                <a:rPr lang="en-US" sz="1600">
                  <a:latin typeface="Courier" charset="0"/>
                </a:rPr>
                <a:t>         p </a:t>
              </a:r>
              <a:r>
                <a:rPr lang="en-US" sz="1600">
                  <a:latin typeface="Courier" charset="0"/>
                  <a:cs typeface="Lucida Grande" charset="0"/>
                </a:rPr>
                <a:t>←</a:t>
              </a:r>
              <a:r>
                <a:rPr lang="en-US" sz="1600">
                  <a:latin typeface="Courier" charset="0"/>
                </a:rPr>
                <a:t> p x u.</a:t>
              </a:r>
              <a:br>
                <a:rPr lang="en-US" sz="1600">
                  <a:latin typeface="Courier" charset="0"/>
                </a:rPr>
              </a:br>
              <a:r>
                <a:rPr lang="en-US" sz="1600">
                  <a:latin typeface="Courier" charset="0"/>
                </a:rPr>
                <a:t>    </a:t>
              </a:r>
              <a:r>
                <a:rPr lang="en-US" sz="1600" b="1">
                  <a:latin typeface="Garamond" charset="0"/>
                </a:rPr>
                <a:t>while</a:t>
              </a:r>
              <a:r>
                <a:rPr lang="en-US" sz="1600">
                  <a:latin typeface="Courier" charset="0"/>
                </a:rPr>
                <a:t> p &gt; L.</a:t>
              </a:r>
              <a:br>
                <a:rPr lang="en-US" sz="1600">
                  <a:latin typeface="Courier" charset="0"/>
                </a:rPr>
              </a:br>
              <a:r>
                <a:rPr lang="en-US" sz="1600" b="1">
                  <a:latin typeface="Garamond" charset="0"/>
                </a:rPr>
                <a:t>return</a:t>
              </a:r>
              <a:r>
                <a:rPr lang="en-US" sz="1600">
                  <a:latin typeface="Courier" charset="0"/>
                </a:rPr>
                <a:t> k − 1.</a:t>
              </a:r>
              <a:endParaRPr lang="en-US" sz="1600">
                <a:latin typeface="Helvetica" charset="0"/>
              </a:endParaRPr>
            </a:p>
          </p:txBody>
        </p:sp>
      </p:grpSp>
      <p:sp>
        <p:nvSpPr>
          <p:cNvPr id="40963" name="Line 5"/>
          <p:cNvSpPr>
            <a:spLocks noChangeShapeType="1"/>
          </p:cNvSpPr>
          <p:nvPr/>
        </p:nvSpPr>
        <p:spPr bwMode="auto">
          <a:xfrm>
            <a:off x="762000" y="5486400"/>
            <a:ext cx="7543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40964" name="Oval 6"/>
          <p:cNvSpPr>
            <a:spLocks noChangeArrowheads="1"/>
          </p:cNvSpPr>
          <p:nvPr/>
        </p:nvSpPr>
        <p:spPr bwMode="auto">
          <a:xfrm>
            <a:off x="609600" y="5334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40965" name="Oval 7"/>
          <p:cNvSpPr>
            <a:spLocks noChangeArrowheads="1"/>
          </p:cNvSpPr>
          <p:nvPr/>
        </p:nvSpPr>
        <p:spPr bwMode="auto">
          <a:xfrm>
            <a:off x="2209800" y="5334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40966" name="Oval 8"/>
          <p:cNvSpPr>
            <a:spLocks noChangeArrowheads="1"/>
          </p:cNvSpPr>
          <p:nvPr/>
        </p:nvSpPr>
        <p:spPr bwMode="auto">
          <a:xfrm>
            <a:off x="4876800" y="5334000"/>
            <a:ext cx="3048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40967" name="Oval 9"/>
          <p:cNvSpPr>
            <a:spLocks noChangeArrowheads="1"/>
          </p:cNvSpPr>
          <p:nvPr/>
        </p:nvSpPr>
        <p:spPr bwMode="auto">
          <a:xfrm>
            <a:off x="8077200" y="5334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40968" name="Oval 10"/>
          <p:cNvSpPr>
            <a:spLocks noChangeArrowheads="1"/>
          </p:cNvSpPr>
          <p:nvPr/>
        </p:nvSpPr>
        <p:spPr bwMode="auto">
          <a:xfrm>
            <a:off x="1143000" y="5334000"/>
            <a:ext cx="3048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40969" name="Oval 11"/>
          <p:cNvSpPr>
            <a:spLocks noChangeArrowheads="1"/>
          </p:cNvSpPr>
          <p:nvPr/>
        </p:nvSpPr>
        <p:spPr bwMode="auto">
          <a:xfrm>
            <a:off x="1676400" y="5334000"/>
            <a:ext cx="3048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40970" name="Oval 12"/>
          <p:cNvSpPr>
            <a:spLocks noChangeArrowheads="1"/>
          </p:cNvSpPr>
          <p:nvPr/>
        </p:nvSpPr>
        <p:spPr bwMode="auto">
          <a:xfrm>
            <a:off x="2743200" y="5334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40971" name="Oval 13"/>
          <p:cNvSpPr>
            <a:spLocks noChangeArrowheads="1"/>
          </p:cNvSpPr>
          <p:nvPr/>
        </p:nvSpPr>
        <p:spPr bwMode="auto">
          <a:xfrm>
            <a:off x="3276600" y="5334000"/>
            <a:ext cx="3048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40972" name="Oval 14"/>
          <p:cNvSpPr>
            <a:spLocks noChangeArrowheads="1"/>
          </p:cNvSpPr>
          <p:nvPr/>
        </p:nvSpPr>
        <p:spPr bwMode="auto">
          <a:xfrm>
            <a:off x="3810000" y="5334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40973" name="Oval 15"/>
          <p:cNvSpPr>
            <a:spLocks noChangeArrowheads="1"/>
          </p:cNvSpPr>
          <p:nvPr/>
        </p:nvSpPr>
        <p:spPr bwMode="auto">
          <a:xfrm>
            <a:off x="4343400" y="5334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40974" name="Oval 16"/>
          <p:cNvSpPr>
            <a:spLocks noChangeArrowheads="1"/>
          </p:cNvSpPr>
          <p:nvPr/>
        </p:nvSpPr>
        <p:spPr bwMode="auto">
          <a:xfrm>
            <a:off x="5410200" y="5334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40975" name="Oval 17"/>
          <p:cNvSpPr>
            <a:spLocks noChangeArrowheads="1"/>
          </p:cNvSpPr>
          <p:nvPr/>
        </p:nvSpPr>
        <p:spPr bwMode="auto">
          <a:xfrm>
            <a:off x="5943600" y="5334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40976" name="Oval 18"/>
          <p:cNvSpPr>
            <a:spLocks noChangeArrowheads="1"/>
          </p:cNvSpPr>
          <p:nvPr/>
        </p:nvSpPr>
        <p:spPr bwMode="auto">
          <a:xfrm>
            <a:off x="6477000" y="5334000"/>
            <a:ext cx="3048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40977" name="Oval 19"/>
          <p:cNvSpPr>
            <a:spLocks noChangeArrowheads="1"/>
          </p:cNvSpPr>
          <p:nvPr/>
        </p:nvSpPr>
        <p:spPr bwMode="auto">
          <a:xfrm>
            <a:off x="7010400" y="5334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40978" name="Oval 20"/>
          <p:cNvSpPr>
            <a:spLocks noChangeArrowheads="1"/>
          </p:cNvSpPr>
          <p:nvPr/>
        </p:nvSpPr>
        <p:spPr bwMode="auto">
          <a:xfrm>
            <a:off x="7543800" y="5334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0" hangingPunct="0"/>
            <a:endParaRPr lang="en-US" sz="2400"/>
          </a:p>
        </p:txBody>
      </p:sp>
      <p:sp>
        <p:nvSpPr>
          <p:cNvPr id="40979" name="Line 21"/>
          <p:cNvSpPr>
            <a:spLocks noChangeShapeType="1"/>
          </p:cNvSpPr>
          <p:nvPr/>
        </p:nvSpPr>
        <p:spPr bwMode="auto">
          <a:xfrm flipH="1">
            <a:off x="1752600" y="3962400"/>
            <a:ext cx="2895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40980" name="Line 22"/>
          <p:cNvSpPr>
            <a:spLocks noChangeShapeType="1"/>
          </p:cNvSpPr>
          <p:nvPr/>
        </p:nvSpPr>
        <p:spPr bwMode="auto">
          <a:xfrm flipH="1">
            <a:off x="2743200" y="3962400"/>
            <a:ext cx="1905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40981" name="Line 23"/>
          <p:cNvSpPr>
            <a:spLocks noChangeShapeType="1"/>
          </p:cNvSpPr>
          <p:nvPr/>
        </p:nvSpPr>
        <p:spPr bwMode="auto">
          <a:xfrm flipH="1">
            <a:off x="3505200" y="3962400"/>
            <a:ext cx="1143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40982" name="Line 24"/>
          <p:cNvSpPr>
            <a:spLocks noChangeShapeType="1"/>
          </p:cNvSpPr>
          <p:nvPr/>
        </p:nvSpPr>
        <p:spPr bwMode="auto">
          <a:xfrm flipH="1">
            <a:off x="4267200" y="3962400"/>
            <a:ext cx="381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40983" name="Line 25"/>
          <p:cNvSpPr>
            <a:spLocks noChangeShapeType="1"/>
          </p:cNvSpPr>
          <p:nvPr/>
        </p:nvSpPr>
        <p:spPr bwMode="auto">
          <a:xfrm>
            <a:off x="4648200" y="3962400"/>
            <a:ext cx="304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40984" name="Line 26"/>
          <p:cNvSpPr>
            <a:spLocks noChangeShapeType="1"/>
          </p:cNvSpPr>
          <p:nvPr/>
        </p:nvSpPr>
        <p:spPr bwMode="auto">
          <a:xfrm>
            <a:off x="4648200" y="3962400"/>
            <a:ext cx="1143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40985" name="Line 27"/>
          <p:cNvSpPr>
            <a:spLocks noChangeShapeType="1"/>
          </p:cNvSpPr>
          <p:nvPr/>
        </p:nvSpPr>
        <p:spPr bwMode="auto">
          <a:xfrm>
            <a:off x="4648200" y="3962400"/>
            <a:ext cx="1905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40986" name="Line 28"/>
          <p:cNvSpPr>
            <a:spLocks noChangeShapeType="1"/>
          </p:cNvSpPr>
          <p:nvPr/>
        </p:nvSpPr>
        <p:spPr bwMode="auto">
          <a:xfrm>
            <a:off x="4648200" y="3962400"/>
            <a:ext cx="2819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40987" name="Line 29"/>
          <p:cNvSpPr>
            <a:spLocks noChangeShapeType="1"/>
          </p:cNvSpPr>
          <p:nvPr/>
        </p:nvSpPr>
        <p:spPr bwMode="auto">
          <a:xfrm>
            <a:off x="4648200" y="3962400"/>
            <a:ext cx="3200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40988" name="Text Box 30"/>
          <p:cNvSpPr txBox="1">
            <a:spLocks noChangeArrowheads="1"/>
          </p:cNvSpPr>
          <p:nvPr/>
        </p:nvSpPr>
        <p:spPr bwMode="auto">
          <a:xfrm>
            <a:off x="2133601" y="4724400"/>
            <a:ext cx="362110" cy="4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2</a:t>
            </a:r>
          </a:p>
        </p:txBody>
      </p:sp>
      <p:sp>
        <p:nvSpPr>
          <p:cNvPr id="40989" name="Text Box 31"/>
          <p:cNvSpPr txBox="1">
            <a:spLocks noChangeArrowheads="1"/>
          </p:cNvSpPr>
          <p:nvPr/>
        </p:nvSpPr>
        <p:spPr bwMode="auto">
          <a:xfrm>
            <a:off x="2971801" y="4724400"/>
            <a:ext cx="362110" cy="4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0</a:t>
            </a:r>
          </a:p>
        </p:txBody>
      </p:sp>
      <p:sp>
        <p:nvSpPr>
          <p:cNvPr id="40990" name="Text Box 32"/>
          <p:cNvSpPr txBox="1">
            <a:spLocks noChangeArrowheads="1"/>
          </p:cNvSpPr>
          <p:nvPr/>
        </p:nvSpPr>
        <p:spPr bwMode="auto">
          <a:xfrm>
            <a:off x="4191001" y="4724400"/>
            <a:ext cx="362110" cy="4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0</a:t>
            </a:r>
          </a:p>
        </p:txBody>
      </p:sp>
      <p:sp>
        <p:nvSpPr>
          <p:cNvPr id="40991" name="Text Box 33"/>
          <p:cNvSpPr txBox="1">
            <a:spLocks noChangeArrowheads="1"/>
          </p:cNvSpPr>
          <p:nvPr/>
        </p:nvSpPr>
        <p:spPr bwMode="auto">
          <a:xfrm>
            <a:off x="5334001" y="4724400"/>
            <a:ext cx="362110" cy="4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0</a:t>
            </a:r>
          </a:p>
        </p:txBody>
      </p:sp>
      <p:sp>
        <p:nvSpPr>
          <p:cNvPr id="40992" name="Text Box 34"/>
          <p:cNvSpPr txBox="1">
            <a:spLocks noChangeArrowheads="1"/>
          </p:cNvSpPr>
          <p:nvPr/>
        </p:nvSpPr>
        <p:spPr bwMode="auto">
          <a:xfrm>
            <a:off x="6781801" y="4724400"/>
            <a:ext cx="362110" cy="4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0</a:t>
            </a:r>
          </a:p>
        </p:txBody>
      </p:sp>
      <p:sp>
        <p:nvSpPr>
          <p:cNvPr id="40993" name="Text Box 35"/>
          <p:cNvSpPr txBox="1">
            <a:spLocks noChangeArrowheads="1"/>
          </p:cNvSpPr>
          <p:nvPr/>
        </p:nvSpPr>
        <p:spPr bwMode="auto">
          <a:xfrm>
            <a:off x="7162801" y="4724400"/>
            <a:ext cx="362110" cy="4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0</a:t>
            </a:r>
          </a:p>
        </p:txBody>
      </p:sp>
      <p:sp>
        <p:nvSpPr>
          <p:cNvPr id="40994" name="Text Box 36"/>
          <p:cNvSpPr txBox="1">
            <a:spLocks noChangeArrowheads="1"/>
          </p:cNvSpPr>
          <p:nvPr/>
        </p:nvSpPr>
        <p:spPr bwMode="auto">
          <a:xfrm>
            <a:off x="3581401" y="4724400"/>
            <a:ext cx="362110" cy="4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1</a:t>
            </a:r>
          </a:p>
        </p:txBody>
      </p:sp>
      <p:sp>
        <p:nvSpPr>
          <p:cNvPr id="40995" name="Text Box 37"/>
          <p:cNvSpPr txBox="1">
            <a:spLocks noChangeArrowheads="1"/>
          </p:cNvSpPr>
          <p:nvPr/>
        </p:nvSpPr>
        <p:spPr bwMode="auto">
          <a:xfrm>
            <a:off x="4724401" y="4724400"/>
            <a:ext cx="362110" cy="4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1</a:t>
            </a:r>
          </a:p>
        </p:txBody>
      </p:sp>
      <p:sp>
        <p:nvSpPr>
          <p:cNvPr id="40996" name="Text Box 38"/>
          <p:cNvSpPr txBox="1">
            <a:spLocks noChangeArrowheads="1"/>
          </p:cNvSpPr>
          <p:nvPr/>
        </p:nvSpPr>
        <p:spPr bwMode="auto">
          <a:xfrm>
            <a:off x="6019801" y="4724400"/>
            <a:ext cx="362110" cy="45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1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57200" y="277813"/>
            <a:ext cx="8458200" cy="1139825"/>
          </a:xfrm>
          <a:prstGeom prst="rect">
            <a:avLst/>
          </a:prstGeom>
        </p:spPr>
        <p:txBody>
          <a:bodyPr lIns="91429" tIns="45714" rIns="91429" bIns="45714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dirty="0">
                <a:latin typeface="+mn-lt"/>
              </a:rPr>
              <a:t>Random generator: Poisson distribution</a:t>
            </a:r>
          </a:p>
        </p:txBody>
      </p:sp>
    </p:spTree>
    <p:extLst>
      <p:ext uri="{BB962C8B-B14F-4D97-AF65-F5344CB8AC3E}">
        <p14:creationId xmlns:p14="http://schemas.microsoft.com/office/powerpoint/2010/main" val="229226563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C76D4-9343-7F41-947C-05666BCB5D95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43010" name="Picture 2" descr="figure1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13148" r="8194" b="13704"/>
          <a:stretch>
            <a:fillRect/>
          </a:stretch>
        </p:blipFill>
        <p:spPr bwMode="auto">
          <a:xfrm>
            <a:off x="609600" y="1341438"/>
            <a:ext cx="7391400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>
                <a:latin typeface="+mn-lt"/>
              </a:rPr>
              <a:t>Logging l</a:t>
            </a:r>
            <a:r>
              <a:rPr lang="en-US" sz="3200" baseline="-25000" dirty="0">
                <a:latin typeface="+mn-lt"/>
              </a:rPr>
              <a:t>2 </a:t>
            </a:r>
            <a:r>
              <a:rPr lang="en-US" sz="3200" dirty="0" err="1">
                <a:latin typeface="+mn-lt"/>
              </a:rPr>
              <a:t>vs</a:t>
            </a:r>
            <a:r>
              <a:rPr lang="en-US" sz="3200" dirty="0">
                <a:latin typeface="+mn-lt"/>
              </a:rPr>
              <a:t> seed # -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 different sampling strategies</a:t>
            </a:r>
          </a:p>
        </p:txBody>
      </p:sp>
    </p:spTree>
    <p:extLst>
      <p:ext uri="{BB962C8B-B14F-4D97-AF65-F5344CB8AC3E}">
        <p14:creationId xmlns:p14="http://schemas.microsoft.com/office/powerpoint/2010/main" val="2304688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Poisson Gap sampling quality is virtually independent of seed #</a:t>
            </a:r>
            <a:endParaRPr lang="en-US" dirty="0">
              <a:latin typeface="+mn-lt"/>
            </a:endParaRPr>
          </a:p>
        </p:txBody>
      </p:sp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381001" y="1874838"/>
            <a:ext cx="8385175" cy="4297362"/>
            <a:chOff x="152400" y="1600200"/>
            <a:chExt cx="8709301" cy="4521244"/>
          </a:xfrm>
        </p:grpSpPr>
        <p:pic>
          <p:nvPicPr>
            <p:cNvPr id="44036" name="Picture 11" descr="new-figure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600200"/>
              <a:ext cx="5738893" cy="4521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7" name="Picture 4" descr="new-figure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1600200"/>
              <a:ext cx="2841901" cy="451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05BAF-5A79-864B-8BD4-D19E7DA540C0}" type="slidenum">
              <a:rPr lang="en-US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85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figure4_4peaks_twiceWin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1905000"/>
            <a:ext cx="83343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Poisson Gap sampling is stable also when noise is applied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E801F8-D3FF-024D-AB7E-59DAA2E5B940}" type="slidenum">
              <a:rPr lang="en-US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1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7" descr="2dSP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1"/>
            <a:ext cx="8305800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>
                <a:latin typeface="+mn-lt"/>
              </a:rPr>
              <a:t>By “weaving”, the Poisson Gap sampling is extended into multiple dimensions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63168A-BEE3-354F-8777-5E6686D6CFB3}" type="slidenum">
              <a:rPr lang="en-US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0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Protein-protein interaction in apoptosis. Bcl-2 family, membrane protein VDAC.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5A554-4A77-F944-BFE8-6D6A08A46D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Rectangle 1034"/>
          <p:cNvSpPr>
            <a:spLocks noChangeArrowheads="1"/>
          </p:cNvSpPr>
          <p:nvPr/>
        </p:nvSpPr>
        <p:spPr bwMode="auto">
          <a:xfrm>
            <a:off x="4102100" y="6172200"/>
            <a:ext cx="4330700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Hiller et al, Science  321, 2008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Eddy et al, J. Am. Chem. Soc., 134(14), 2012</a:t>
            </a:r>
            <a:endParaRPr lang="en-US" sz="1600" dirty="0">
              <a:solidFill>
                <a:schemeClr val="accent2"/>
              </a:solidFill>
            </a:endParaRPr>
          </a:p>
        </p:txBody>
      </p:sp>
      <p:pic>
        <p:nvPicPr>
          <p:cNvPr id="8" name="Content Placeholder 7" descr="F2.large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2" t="139" r="1002" b="-637"/>
          <a:stretch/>
        </p:blipFill>
        <p:spPr>
          <a:xfrm>
            <a:off x="152400" y="1679576"/>
            <a:ext cx="4922838" cy="4162425"/>
          </a:xfr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91151" y="4962526"/>
            <a:ext cx="3402013" cy="523875"/>
          </a:xfrm>
          <a:prstGeom prst="rect">
            <a:avLst/>
          </a:prstGeom>
          <a:solidFill>
            <a:srgbClr val="FFFFFF">
              <a:alpha val="6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6C33"/>
                </a:solidFill>
                <a:latin typeface="Wingdings" charset="0"/>
                <a:cs typeface="Wingdings" charset="0"/>
                <a:sym typeface="Wingdings" charset="0"/>
              </a:rPr>
              <a:t></a:t>
            </a:r>
            <a:r>
              <a:rPr lang="en-US" sz="2800">
                <a:solidFill>
                  <a:srgbClr val="006C33"/>
                </a:solidFill>
                <a:sym typeface="Wingdings" charset="0"/>
              </a:rPr>
              <a:t> … energy control</a:t>
            </a:r>
            <a:endParaRPr lang="en-US" sz="2800">
              <a:solidFill>
                <a:srgbClr val="006C33"/>
              </a:solidFill>
            </a:endParaRPr>
          </a:p>
        </p:txBody>
      </p:sp>
      <p:pic>
        <p:nvPicPr>
          <p:cNvPr id="21510" name="Picture 8" descr="1-s2.0-S001457930002010X-g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71"/>
          <a:stretch>
            <a:fillRect/>
          </a:stretch>
        </p:blipFill>
        <p:spPr bwMode="auto">
          <a:xfrm>
            <a:off x="5146676" y="2286000"/>
            <a:ext cx="3876675" cy="2019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8" name="Text Box 9"/>
          <p:cNvSpPr txBox="1">
            <a:spLocks noChangeArrowheads="1"/>
          </p:cNvSpPr>
          <p:nvPr/>
        </p:nvSpPr>
        <p:spPr bwMode="auto">
          <a:xfrm>
            <a:off x="1071563" y="1811339"/>
            <a:ext cx="1725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b="0" dirty="0">
                <a:latin typeface="+mn-lt"/>
              </a:rPr>
              <a:t>Reference: </a:t>
            </a:r>
          </a:p>
        </p:txBody>
      </p:sp>
      <p:sp>
        <p:nvSpPr>
          <p:cNvPr id="50178" name="Rectangle 47"/>
          <p:cNvSpPr>
            <a:spLocks noChangeArrowheads="1"/>
          </p:cNvSpPr>
          <p:nvPr/>
        </p:nvSpPr>
        <p:spPr bwMode="auto">
          <a:xfrm>
            <a:off x="7132639" y="1843088"/>
            <a:ext cx="1022350" cy="11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 anchor="ctr"/>
          <a:lstStyle/>
          <a:p>
            <a:endParaRPr lang="en-US"/>
          </a:p>
        </p:txBody>
      </p:sp>
      <p:sp>
        <p:nvSpPr>
          <p:cNvPr id="81959" name="Text Box 48"/>
          <p:cNvSpPr txBox="1">
            <a:spLocks noChangeArrowheads="1"/>
          </p:cNvSpPr>
          <p:nvPr/>
        </p:nvSpPr>
        <p:spPr bwMode="auto">
          <a:xfrm>
            <a:off x="6781800" y="1487489"/>
            <a:ext cx="1689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 b="0" dirty="0">
                <a:latin typeface="+mn-lt"/>
              </a:rPr>
              <a:t>32 x 32 points </a:t>
            </a:r>
            <a:r>
              <a:rPr lang="en-US" sz="1000" b="0" dirty="0" err="1">
                <a:latin typeface="+mn-lt"/>
              </a:rPr>
              <a:t>subgrid</a:t>
            </a:r>
            <a:r>
              <a:rPr lang="en-US" sz="1000" b="0" dirty="0">
                <a:latin typeface="+mn-lt"/>
              </a:rPr>
              <a:t> of a</a:t>
            </a:r>
          </a:p>
          <a:p>
            <a:pPr>
              <a:defRPr/>
            </a:pPr>
            <a:r>
              <a:rPr lang="en-US" sz="1000" b="0" dirty="0">
                <a:latin typeface="+mn-lt"/>
              </a:rPr>
              <a:t>128 x 128 points grid</a:t>
            </a:r>
          </a:p>
          <a:p>
            <a:pPr>
              <a:defRPr/>
            </a:pPr>
            <a:endParaRPr lang="en-US" sz="1000" b="0" dirty="0">
              <a:latin typeface="+mn-lt"/>
            </a:endParaRPr>
          </a:p>
          <a:p>
            <a:pPr>
              <a:defRPr/>
            </a:pPr>
            <a:r>
              <a:rPr lang="en-US" sz="1000" b="0" dirty="0">
                <a:latin typeface="+mn-lt"/>
              </a:rPr>
              <a:t>1/16</a:t>
            </a:r>
            <a:r>
              <a:rPr lang="en-US" sz="1000" b="0" baseline="30000" dirty="0">
                <a:latin typeface="+mn-lt"/>
              </a:rPr>
              <a:t>th</a:t>
            </a:r>
            <a:r>
              <a:rPr lang="en-US" sz="1000" b="0" dirty="0">
                <a:latin typeface="+mn-lt"/>
              </a:rPr>
              <a:t> sampled (6.25%)</a:t>
            </a:r>
          </a:p>
          <a:p>
            <a:pPr>
              <a:defRPr/>
            </a:pPr>
            <a:endParaRPr lang="en-US" sz="1000" b="0" dirty="0">
              <a:latin typeface="+mn-lt"/>
            </a:endParaRPr>
          </a:p>
          <a:p>
            <a:pPr>
              <a:defRPr/>
            </a:pPr>
            <a:r>
              <a:rPr lang="en-US" sz="1000" b="0" dirty="0" err="1">
                <a:latin typeface="+mn-lt"/>
              </a:rPr>
              <a:t>Timeequivalent</a:t>
            </a:r>
            <a:endParaRPr lang="en-US" sz="1000" b="0" dirty="0">
              <a:latin typeface="+mn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7813"/>
            <a:ext cx="8161338" cy="11398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Validity, comparison in 2D NUS </a:t>
            </a:r>
            <a:endParaRPr lang="en-US" dirty="0">
              <a:latin typeface="+mn-lt"/>
            </a:endParaRPr>
          </a:p>
        </p:txBody>
      </p:sp>
      <p:grpSp>
        <p:nvGrpSpPr>
          <p:cNvPr id="50181" name="Group 11"/>
          <p:cNvGrpSpPr>
            <a:grpSpLocks/>
          </p:cNvGrpSpPr>
          <p:nvPr/>
        </p:nvGrpSpPr>
        <p:grpSpPr bwMode="auto">
          <a:xfrm>
            <a:off x="4522788" y="2649539"/>
            <a:ext cx="4564062" cy="3395662"/>
            <a:chOff x="4419600" y="3368675"/>
            <a:chExt cx="4688269" cy="3489325"/>
          </a:xfrm>
        </p:grpSpPr>
        <p:sp>
          <p:nvSpPr>
            <p:cNvPr id="50217" name="Rectangle 71"/>
            <p:cNvSpPr>
              <a:spLocks noChangeArrowheads="1"/>
            </p:cNvSpPr>
            <p:nvPr/>
          </p:nvSpPr>
          <p:spPr bwMode="auto">
            <a:xfrm>
              <a:off x="8686800" y="3657600"/>
              <a:ext cx="381000" cy="76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50218" name="Picture 3" descr="Fi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5475" y="3368675"/>
              <a:ext cx="4672394" cy="348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25" name="Text Box 6"/>
            <p:cNvSpPr txBox="1">
              <a:spLocks noChangeArrowheads="1"/>
            </p:cNvSpPr>
            <p:nvPr/>
          </p:nvSpPr>
          <p:spPr bwMode="auto">
            <a:xfrm>
              <a:off x="5996489" y="3378463"/>
              <a:ext cx="2100345" cy="284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b="0" dirty="0">
                  <a:solidFill>
                    <a:srgbClr val="000000"/>
                  </a:solidFill>
                  <a:latin typeface="+mn-lt"/>
                </a:rPr>
                <a:t>Worst of 100 noise sets </a:t>
              </a:r>
            </a:p>
          </p:txBody>
        </p:sp>
        <p:grpSp>
          <p:nvGrpSpPr>
            <p:cNvPr id="50220" name="Group 13"/>
            <p:cNvGrpSpPr>
              <a:grpSpLocks/>
            </p:cNvGrpSpPr>
            <p:nvPr/>
          </p:nvGrpSpPr>
          <p:grpSpPr bwMode="auto">
            <a:xfrm>
              <a:off x="4419600" y="3573465"/>
              <a:ext cx="1171575" cy="236538"/>
              <a:chOff x="1908" y="635"/>
              <a:chExt cx="738" cy="149"/>
            </a:xfrm>
          </p:grpSpPr>
          <p:sp>
            <p:nvSpPr>
              <p:cNvPr id="81980" name="Rectangle 14"/>
              <p:cNvSpPr>
                <a:spLocks noChangeArrowheads="1"/>
              </p:cNvSpPr>
              <p:nvPr/>
            </p:nvSpPr>
            <p:spPr bwMode="auto">
              <a:xfrm>
                <a:off x="1956" y="672"/>
                <a:ext cx="638" cy="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FF"/>
                  </a:solidFill>
                  <a:latin typeface="+mn-lt"/>
                </a:endParaRPr>
              </a:p>
            </p:txBody>
          </p:sp>
          <p:sp>
            <p:nvSpPr>
              <p:cNvPr id="81981" name="Text Box 15"/>
              <p:cNvSpPr txBox="1">
                <a:spLocks noChangeArrowheads="1"/>
              </p:cNvSpPr>
              <p:nvPr/>
            </p:nvSpPr>
            <p:spPr bwMode="auto">
              <a:xfrm>
                <a:off x="1908" y="635"/>
                <a:ext cx="738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900" b="0" dirty="0">
                    <a:solidFill>
                      <a:srgbClr val="0000FF"/>
                    </a:solidFill>
                    <a:latin typeface="+mn-lt"/>
                  </a:rPr>
                  <a:t>Uniformly sampled</a:t>
                </a:r>
              </a:p>
            </p:txBody>
          </p:sp>
        </p:grpSp>
        <p:grpSp>
          <p:nvGrpSpPr>
            <p:cNvPr id="50221" name="Group 19"/>
            <p:cNvGrpSpPr>
              <a:grpSpLocks/>
            </p:cNvGrpSpPr>
            <p:nvPr/>
          </p:nvGrpSpPr>
          <p:grpSpPr bwMode="auto">
            <a:xfrm>
              <a:off x="4441826" y="5173665"/>
              <a:ext cx="1125538" cy="236538"/>
              <a:chOff x="1906" y="635"/>
              <a:chExt cx="709" cy="149"/>
            </a:xfrm>
          </p:grpSpPr>
          <p:sp>
            <p:nvSpPr>
              <p:cNvPr id="81976" name="Rectangle 20"/>
              <p:cNvSpPr>
                <a:spLocks noChangeArrowheads="1"/>
              </p:cNvSpPr>
              <p:nvPr/>
            </p:nvSpPr>
            <p:spPr bwMode="auto">
              <a:xfrm>
                <a:off x="1962" y="666"/>
                <a:ext cx="642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FF"/>
                  </a:solidFill>
                  <a:latin typeface="+mn-lt"/>
                </a:endParaRPr>
              </a:p>
            </p:txBody>
          </p:sp>
          <p:sp>
            <p:nvSpPr>
              <p:cNvPr id="81977" name="Text Box 21"/>
              <p:cNvSpPr txBox="1">
                <a:spLocks noChangeArrowheads="1"/>
              </p:cNvSpPr>
              <p:nvPr/>
            </p:nvSpPr>
            <p:spPr bwMode="auto">
              <a:xfrm>
                <a:off x="1906" y="635"/>
                <a:ext cx="709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900" b="0" dirty="0">
                    <a:solidFill>
                      <a:srgbClr val="0000FF"/>
                    </a:solidFill>
                    <a:latin typeface="+mn-lt"/>
                  </a:rPr>
                  <a:t>Uniformly random</a:t>
                </a:r>
              </a:p>
            </p:txBody>
          </p:sp>
        </p:grpSp>
        <p:grpSp>
          <p:nvGrpSpPr>
            <p:cNvPr id="50222" name="Group 25"/>
            <p:cNvGrpSpPr>
              <a:grpSpLocks/>
            </p:cNvGrpSpPr>
            <p:nvPr/>
          </p:nvGrpSpPr>
          <p:grpSpPr bwMode="auto">
            <a:xfrm>
              <a:off x="5952976" y="5173665"/>
              <a:ext cx="1129914" cy="236538"/>
              <a:chOff x="1906" y="635"/>
              <a:chExt cx="688" cy="149"/>
            </a:xfrm>
          </p:grpSpPr>
          <p:sp>
            <p:nvSpPr>
              <p:cNvPr id="81972" name="Rectangle 26"/>
              <p:cNvSpPr>
                <a:spLocks noChangeArrowheads="1"/>
              </p:cNvSpPr>
              <p:nvPr/>
            </p:nvSpPr>
            <p:spPr bwMode="auto">
              <a:xfrm>
                <a:off x="1950" y="666"/>
                <a:ext cx="64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FF"/>
                  </a:solidFill>
                  <a:latin typeface="+mn-lt"/>
                </a:endParaRPr>
              </a:p>
            </p:txBody>
          </p:sp>
          <p:sp>
            <p:nvSpPr>
              <p:cNvPr id="81973" name="Text Box 27"/>
              <p:cNvSpPr txBox="1">
                <a:spLocks noChangeArrowheads="1"/>
              </p:cNvSpPr>
              <p:nvPr/>
            </p:nvSpPr>
            <p:spPr bwMode="auto">
              <a:xfrm>
                <a:off x="1906" y="635"/>
                <a:ext cx="493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900" b="0" dirty="0">
                    <a:solidFill>
                      <a:srgbClr val="0000FF"/>
                    </a:solidFill>
                    <a:latin typeface="+mn-lt"/>
                  </a:rPr>
                  <a:t>Exponential</a:t>
                </a:r>
              </a:p>
            </p:txBody>
          </p:sp>
        </p:grpSp>
        <p:grpSp>
          <p:nvGrpSpPr>
            <p:cNvPr id="50223" name="Group 31"/>
            <p:cNvGrpSpPr>
              <a:grpSpLocks/>
            </p:cNvGrpSpPr>
            <p:nvPr/>
          </p:nvGrpSpPr>
          <p:grpSpPr bwMode="auto">
            <a:xfrm>
              <a:off x="7496755" y="5173665"/>
              <a:ext cx="1139768" cy="236538"/>
              <a:chOff x="1906" y="635"/>
              <a:chExt cx="694" cy="149"/>
            </a:xfrm>
          </p:grpSpPr>
          <p:sp>
            <p:nvSpPr>
              <p:cNvPr id="81968" name="Rectangle 32"/>
              <p:cNvSpPr>
                <a:spLocks noChangeArrowheads="1"/>
              </p:cNvSpPr>
              <p:nvPr/>
            </p:nvSpPr>
            <p:spPr bwMode="auto">
              <a:xfrm>
                <a:off x="1956" y="666"/>
                <a:ext cx="64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FF"/>
                  </a:solidFill>
                  <a:latin typeface="+mn-lt"/>
                </a:endParaRPr>
              </a:p>
            </p:txBody>
          </p:sp>
          <p:sp>
            <p:nvSpPr>
              <p:cNvPr id="81969" name="Text Box 33"/>
              <p:cNvSpPr txBox="1">
                <a:spLocks noChangeArrowheads="1"/>
              </p:cNvSpPr>
              <p:nvPr/>
            </p:nvSpPr>
            <p:spPr bwMode="auto">
              <a:xfrm>
                <a:off x="1906" y="635"/>
                <a:ext cx="561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900" b="0">
                    <a:solidFill>
                      <a:srgbClr val="0000FF"/>
                    </a:solidFill>
                    <a:latin typeface="+mn-lt"/>
                  </a:rPr>
                  <a:t>5*Exponential</a:t>
                </a:r>
              </a:p>
            </p:txBody>
          </p:sp>
        </p:grpSp>
        <p:grpSp>
          <p:nvGrpSpPr>
            <p:cNvPr id="50224" name="Group 37"/>
            <p:cNvGrpSpPr>
              <a:grpSpLocks/>
            </p:cNvGrpSpPr>
            <p:nvPr/>
          </p:nvGrpSpPr>
          <p:grpSpPr bwMode="auto">
            <a:xfrm>
              <a:off x="5966115" y="3579815"/>
              <a:ext cx="1129914" cy="236538"/>
              <a:chOff x="1906" y="635"/>
              <a:chExt cx="688" cy="149"/>
            </a:xfrm>
          </p:grpSpPr>
          <p:sp>
            <p:nvSpPr>
              <p:cNvPr id="81964" name="Rectangle 38"/>
              <p:cNvSpPr>
                <a:spLocks noChangeArrowheads="1"/>
              </p:cNvSpPr>
              <p:nvPr/>
            </p:nvSpPr>
            <p:spPr bwMode="auto">
              <a:xfrm>
                <a:off x="1950" y="672"/>
                <a:ext cx="64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FF"/>
                  </a:solidFill>
                  <a:latin typeface="+mn-lt"/>
                </a:endParaRPr>
              </a:p>
            </p:txBody>
          </p:sp>
          <p:sp>
            <p:nvSpPr>
              <p:cNvPr id="81965" name="Text Box 39"/>
              <p:cNvSpPr txBox="1">
                <a:spLocks noChangeArrowheads="1"/>
              </p:cNvSpPr>
              <p:nvPr/>
            </p:nvSpPr>
            <p:spPr bwMode="auto">
              <a:xfrm>
                <a:off x="1906" y="635"/>
                <a:ext cx="617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900" b="0" dirty="0">
                    <a:solidFill>
                      <a:srgbClr val="0000FF"/>
                    </a:solidFill>
                    <a:latin typeface="+mn-lt"/>
                  </a:rPr>
                  <a:t>US/NUS Hybrid</a:t>
                </a:r>
              </a:p>
            </p:txBody>
          </p:sp>
        </p:grpSp>
        <p:sp>
          <p:nvSpPr>
            <p:cNvPr id="81949" name="Text Box 58"/>
            <p:cNvSpPr txBox="1">
              <a:spLocks noChangeArrowheads="1"/>
            </p:cNvSpPr>
            <p:nvPr/>
          </p:nvSpPr>
          <p:spPr bwMode="auto">
            <a:xfrm>
              <a:off x="4532118" y="3734084"/>
              <a:ext cx="588606" cy="23719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900" b="0" dirty="0">
                  <a:solidFill>
                    <a:srgbClr val="0000FF"/>
                  </a:solidFill>
                  <a:latin typeface="+mn-lt"/>
                </a:rPr>
                <a:t>L2=547</a:t>
              </a:r>
            </a:p>
          </p:txBody>
        </p:sp>
        <p:sp>
          <p:nvSpPr>
            <p:cNvPr id="81950" name="Text Box 59"/>
            <p:cNvSpPr txBox="1">
              <a:spLocks noChangeArrowheads="1"/>
            </p:cNvSpPr>
            <p:nvPr/>
          </p:nvSpPr>
          <p:spPr bwMode="auto">
            <a:xfrm>
              <a:off x="6043780" y="3734084"/>
              <a:ext cx="588606" cy="23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900" b="0" dirty="0">
                  <a:solidFill>
                    <a:srgbClr val="0000FF"/>
                  </a:solidFill>
                  <a:latin typeface="+mn-lt"/>
                </a:rPr>
                <a:t>L2=106</a:t>
              </a:r>
            </a:p>
          </p:txBody>
        </p:sp>
        <p:sp>
          <p:nvSpPr>
            <p:cNvPr id="81951" name="Text Box 60"/>
            <p:cNvSpPr txBox="1">
              <a:spLocks noChangeArrowheads="1"/>
            </p:cNvSpPr>
            <p:nvPr/>
          </p:nvSpPr>
          <p:spPr bwMode="auto">
            <a:xfrm>
              <a:off x="7568486" y="3734084"/>
              <a:ext cx="522670" cy="23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900" b="0" dirty="0">
                  <a:solidFill>
                    <a:srgbClr val="0000FF"/>
                  </a:solidFill>
                  <a:latin typeface="+mn-lt"/>
                </a:rPr>
                <a:t>L2=75</a:t>
              </a:r>
            </a:p>
          </p:txBody>
        </p:sp>
        <p:sp>
          <p:nvSpPr>
            <p:cNvPr id="81952" name="Text Box 61"/>
            <p:cNvSpPr txBox="1">
              <a:spLocks noChangeArrowheads="1"/>
            </p:cNvSpPr>
            <p:nvPr/>
          </p:nvSpPr>
          <p:spPr bwMode="auto">
            <a:xfrm>
              <a:off x="4519072" y="5334377"/>
              <a:ext cx="588606" cy="23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900" b="0" dirty="0">
                  <a:solidFill>
                    <a:srgbClr val="0000FF"/>
                  </a:solidFill>
                  <a:latin typeface="+mn-lt"/>
                </a:rPr>
                <a:t>L2=130</a:t>
              </a:r>
            </a:p>
          </p:txBody>
        </p:sp>
        <p:sp>
          <p:nvSpPr>
            <p:cNvPr id="81953" name="Text Box 62"/>
            <p:cNvSpPr txBox="1">
              <a:spLocks noChangeArrowheads="1"/>
            </p:cNvSpPr>
            <p:nvPr/>
          </p:nvSpPr>
          <p:spPr bwMode="auto">
            <a:xfrm>
              <a:off x="6032364" y="5334377"/>
              <a:ext cx="588606" cy="23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900" b="0" dirty="0">
                  <a:solidFill>
                    <a:srgbClr val="0000FF"/>
                  </a:solidFill>
                  <a:latin typeface="+mn-lt"/>
                </a:rPr>
                <a:t>L2=101</a:t>
              </a:r>
            </a:p>
          </p:txBody>
        </p:sp>
        <p:sp>
          <p:nvSpPr>
            <p:cNvPr id="81954" name="Text Box 63"/>
            <p:cNvSpPr txBox="1">
              <a:spLocks noChangeArrowheads="1"/>
            </p:cNvSpPr>
            <p:nvPr/>
          </p:nvSpPr>
          <p:spPr bwMode="auto">
            <a:xfrm>
              <a:off x="7544026" y="5334377"/>
              <a:ext cx="522670" cy="23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900" b="0" dirty="0">
                  <a:solidFill>
                    <a:srgbClr val="0000FF"/>
                  </a:solidFill>
                  <a:latin typeface="+mn-lt"/>
                </a:rPr>
                <a:t>L2=65</a:t>
              </a:r>
            </a:p>
          </p:txBody>
        </p:sp>
        <p:sp>
          <p:nvSpPr>
            <p:cNvPr id="50231" name="Rectangle 6"/>
            <p:cNvSpPr>
              <a:spLocks noChangeArrowheads="1"/>
            </p:cNvSpPr>
            <p:nvPr/>
          </p:nvSpPr>
          <p:spPr bwMode="auto">
            <a:xfrm>
              <a:off x="5562600" y="3657600"/>
              <a:ext cx="381000" cy="76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32" name="Rectangle 70"/>
            <p:cNvSpPr>
              <a:spLocks noChangeArrowheads="1"/>
            </p:cNvSpPr>
            <p:nvPr/>
          </p:nvSpPr>
          <p:spPr bwMode="auto">
            <a:xfrm>
              <a:off x="7086600" y="3657600"/>
              <a:ext cx="381000" cy="76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33" name="Rectangle 72"/>
            <p:cNvSpPr>
              <a:spLocks noChangeArrowheads="1"/>
            </p:cNvSpPr>
            <p:nvPr/>
          </p:nvSpPr>
          <p:spPr bwMode="auto">
            <a:xfrm>
              <a:off x="8686800" y="3657600"/>
              <a:ext cx="381000" cy="76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0234" name="Group 43"/>
            <p:cNvGrpSpPr>
              <a:grpSpLocks/>
            </p:cNvGrpSpPr>
            <p:nvPr/>
          </p:nvGrpSpPr>
          <p:grpSpPr bwMode="auto">
            <a:xfrm>
              <a:off x="7447484" y="3579815"/>
              <a:ext cx="1501078" cy="236538"/>
              <a:chOff x="1956" y="635"/>
              <a:chExt cx="914" cy="149"/>
            </a:xfrm>
          </p:grpSpPr>
          <p:sp>
            <p:nvSpPr>
              <p:cNvPr id="81960" name="Rectangle 44"/>
              <p:cNvSpPr>
                <a:spLocks noChangeArrowheads="1"/>
              </p:cNvSpPr>
              <p:nvPr/>
            </p:nvSpPr>
            <p:spPr bwMode="auto">
              <a:xfrm>
                <a:off x="1956" y="672"/>
                <a:ext cx="638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FF"/>
                  </a:solidFill>
                  <a:latin typeface="+mn-lt"/>
                </a:endParaRPr>
              </a:p>
            </p:txBody>
          </p:sp>
          <p:sp>
            <p:nvSpPr>
              <p:cNvPr id="81961" name="Text Box 45"/>
              <p:cNvSpPr txBox="1">
                <a:spLocks noChangeArrowheads="1"/>
              </p:cNvSpPr>
              <p:nvPr/>
            </p:nvSpPr>
            <p:spPr bwMode="auto">
              <a:xfrm>
                <a:off x="1988" y="635"/>
                <a:ext cx="882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900" b="0" dirty="0">
                    <a:solidFill>
                      <a:srgbClr val="0000FF"/>
                    </a:solidFill>
                    <a:latin typeface="+mn-lt"/>
                  </a:rPr>
                  <a:t>Sinusoidal Poisson Gap</a:t>
                </a:r>
              </a:p>
            </p:txBody>
          </p:sp>
        </p:grpSp>
        <p:sp>
          <p:nvSpPr>
            <p:cNvPr id="50235" name="Rectangle 73"/>
            <p:cNvSpPr>
              <a:spLocks noChangeArrowheads="1"/>
            </p:cNvSpPr>
            <p:nvPr/>
          </p:nvSpPr>
          <p:spPr bwMode="auto">
            <a:xfrm>
              <a:off x="5562600" y="5257800"/>
              <a:ext cx="381000" cy="76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36" name="Rectangle 74"/>
            <p:cNvSpPr>
              <a:spLocks noChangeArrowheads="1"/>
            </p:cNvSpPr>
            <p:nvPr/>
          </p:nvSpPr>
          <p:spPr bwMode="auto">
            <a:xfrm>
              <a:off x="7162800" y="5257800"/>
              <a:ext cx="381000" cy="76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37" name="Rectangle 75"/>
            <p:cNvSpPr>
              <a:spLocks noChangeArrowheads="1"/>
            </p:cNvSpPr>
            <p:nvPr/>
          </p:nvSpPr>
          <p:spPr bwMode="auto">
            <a:xfrm>
              <a:off x="8610600" y="5257800"/>
              <a:ext cx="381000" cy="76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182" name="Group 9"/>
          <p:cNvGrpSpPr>
            <a:grpSpLocks/>
          </p:cNvGrpSpPr>
          <p:nvPr/>
        </p:nvGrpSpPr>
        <p:grpSpPr bwMode="auto">
          <a:xfrm>
            <a:off x="1" y="2646363"/>
            <a:ext cx="4548188" cy="3395662"/>
            <a:chOff x="4471606" y="-38100"/>
            <a:chExt cx="4672394" cy="3489325"/>
          </a:xfrm>
        </p:grpSpPr>
        <p:pic>
          <p:nvPicPr>
            <p:cNvPr id="50185" name="Picture 4" descr="Fi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1606" y="-38100"/>
              <a:ext cx="4672394" cy="348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24" name="Rectangle 5"/>
            <p:cNvSpPr>
              <a:spLocks noChangeArrowheads="1"/>
            </p:cNvSpPr>
            <p:nvPr/>
          </p:nvSpPr>
          <p:spPr bwMode="auto">
            <a:xfrm>
              <a:off x="6100829" y="1981435"/>
              <a:ext cx="631140" cy="76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FF"/>
                </a:solidFill>
                <a:latin typeface="+mn-lt"/>
              </a:endParaRPr>
            </a:p>
          </p:txBody>
        </p:sp>
        <p:sp>
          <p:nvSpPr>
            <p:cNvPr id="81926" name="Text Box 7"/>
            <p:cNvSpPr txBox="1">
              <a:spLocks noChangeArrowheads="1"/>
            </p:cNvSpPr>
            <p:nvPr/>
          </p:nvSpPr>
          <p:spPr bwMode="auto">
            <a:xfrm>
              <a:off x="6022548" y="-25050"/>
              <a:ext cx="1784153" cy="284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200" b="0" dirty="0">
                  <a:latin typeface="+mn-lt"/>
                </a:rPr>
                <a:t>Best of 100 noise sets </a:t>
              </a:r>
            </a:p>
          </p:txBody>
        </p:sp>
        <p:grpSp>
          <p:nvGrpSpPr>
            <p:cNvPr id="50188" name="Group 10"/>
            <p:cNvGrpSpPr>
              <a:grpSpLocks/>
            </p:cNvGrpSpPr>
            <p:nvPr/>
          </p:nvGrpSpPr>
          <p:grpSpPr bwMode="auto">
            <a:xfrm>
              <a:off x="4474891" y="169865"/>
              <a:ext cx="1170972" cy="236538"/>
              <a:chOff x="1906" y="635"/>
              <a:chExt cx="713" cy="149"/>
            </a:xfrm>
          </p:grpSpPr>
          <p:sp>
            <p:nvSpPr>
              <p:cNvPr id="81982" name="Rectangle 11"/>
              <p:cNvSpPr>
                <a:spLocks noChangeArrowheads="1"/>
              </p:cNvSpPr>
              <p:nvPr/>
            </p:nvSpPr>
            <p:spPr bwMode="auto">
              <a:xfrm>
                <a:off x="1956" y="666"/>
                <a:ext cx="64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81983" name="Text Box 12"/>
              <p:cNvSpPr txBox="1">
                <a:spLocks noChangeArrowheads="1"/>
              </p:cNvSpPr>
              <p:nvPr/>
            </p:nvSpPr>
            <p:spPr bwMode="auto">
              <a:xfrm>
                <a:off x="1906" y="635"/>
                <a:ext cx="713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900" b="0" dirty="0">
                    <a:solidFill>
                      <a:srgbClr val="0000FF"/>
                    </a:solidFill>
                    <a:latin typeface="+mn-lt"/>
                  </a:rPr>
                  <a:t>Uniformly sampled</a:t>
                </a:r>
              </a:p>
            </p:txBody>
          </p:sp>
        </p:grpSp>
        <p:grpSp>
          <p:nvGrpSpPr>
            <p:cNvPr id="50189" name="Group 16"/>
            <p:cNvGrpSpPr>
              <a:grpSpLocks/>
            </p:cNvGrpSpPr>
            <p:nvPr/>
          </p:nvGrpSpPr>
          <p:grpSpPr bwMode="auto">
            <a:xfrm>
              <a:off x="4474891" y="1763715"/>
              <a:ext cx="1139768" cy="236538"/>
              <a:chOff x="1906" y="635"/>
              <a:chExt cx="694" cy="149"/>
            </a:xfrm>
          </p:grpSpPr>
          <p:sp>
            <p:nvSpPr>
              <p:cNvPr id="81978" name="Rectangle 17"/>
              <p:cNvSpPr>
                <a:spLocks noChangeArrowheads="1"/>
              </p:cNvSpPr>
              <p:nvPr/>
            </p:nvSpPr>
            <p:spPr bwMode="auto">
              <a:xfrm>
                <a:off x="1956" y="672"/>
                <a:ext cx="644" cy="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FF"/>
                  </a:solidFill>
                  <a:latin typeface="+mn-lt"/>
                </a:endParaRPr>
              </a:p>
            </p:txBody>
          </p:sp>
          <p:sp>
            <p:nvSpPr>
              <p:cNvPr id="81979" name="Text Box 18"/>
              <p:cNvSpPr txBox="1">
                <a:spLocks noChangeArrowheads="1"/>
              </p:cNvSpPr>
              <p:nvPr/>
            </p:nvSpPr>
            <p:spPr bwMode="auto">
              <a:xfrm>
                <a:off x="1906" y="635"/>
                <a:ext cx="685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900" b="0">
                    <a:solidFill>
                      <a:srgbClr val="0000FF"/>
                    </a:solidFill>
                    <a:latin typeface="+mn-lt"/>
                  </a:rPr>
                  <a:t>Uniformly random</a:t>
                </a:r>
              </a:p>
            </p:txBody>
          </p:sp>
        </p:grpSp>
        <p:sp>
          <p:nvSpPr>
            <p:cNvPr id="81974" name="Rectangle 23"/>
            <p:cNvSpPr>
              <a:spLocks noChangeArrowheads="1"/>
            </p:cNvSpPr>
            <p:nvPr/>
          </p:nvSpPr>
          <p:spPr bwMode="auto">
            <a:xfrm>
              <a:off x="7460960" y="227799"/>
              <a:ext cx="1056793" cy="1158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FF"/>
                </a:solidFill>
                <a:latin typeface="+mn-lt"/>
              </a:endParaRPr>
            </a:p>
          </p:txBody>
        </p:sp>
        <p:grpSp>
          <p:nvGrpSpPr>
            <p:cNvPr id="50191" name="Group 28"/>
            <p:cNvGrpSpPr>
              <a:grpSpLocks/>
            </p:cNvGrpSpPr>
            <p:nvPr/>
          </p:nvGrpSpPr>
          <p:grpSpPr bwMode="auto">
            <a:xfrm>
              <a:off x="5992393" y="1776415"/>
              <a:ext cx="1133199" cy="236538"/>
              <a:chOff x="1906" y="635"/>
              <a:chExt cx="690" cy="149"/>
            </a:xfrm>
          </p:grpSpPr>
          <p:sp>
            <p:nvSpPr>
              <p:cNvPr id="81970" name="Rectangle 29"/>
              <p:cNvSpPr>
                <a:spLocks noChangeArrowheads="1"/>
              </p:cNvSpPr>
              <p:nvPr/>
            </p:nvSpPr>
            <p:spPr bwMode="auto">
              <a:xfrm>
                <a:off x="1956" y="672"/>
                <a:ext cx="640" cy="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FF"/>
                  </a:solidFill>
                  <a:latin typeface="+mn-lt"/>
                </a:endParaRPr>
              </a:p>
            </p:txBody>
          </p:sp>
          <p:sp>
            <p:nvSpPr>
              <p:cNvPr id="81971" name="Text Box 30"/>
              <p:cNvSpPr txBox="1">
                <a:spLocks noChangeArrowheads="1"/>
              </p:cNvSpPr>
              <p:nvPr/>
            </p:nvSpPr>
            <p:spPr bwMode="auto">
              <a:xfrm>
                <a:off x="1906" y="635"/>
                <a:ext cx="493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900" b="0">
                    <a:solidFill>
                      <a:srgbClr val="0000FF"/>
                    </a:solidFill>
                    <a:latin typeface="+mn-lt"/>
                  </a:rPr>
                  <a:t>Exponential</a:t>
                </a:r>
              </a:p>
            </p:txBody>
          </p:sp>
        </p:grpSp>
        <p:grpSp>
          <p:nvGrpSpPr>
            <p:cNvPr id="50192" name="Group 34"/>
            <p:cNvGrpSpPr>
              <a:grpSpLocks/>
            </p:cNvGrpSpPr>
            <p:nvPr/>
          </p:nvGrpSpPr>
          <p:grpSpPr bwMode="auto">
            <a:xfrm>
              <a:off x="7523032" y="1763715"/>
              <a:ext cx="1139768" cy="236538"/>
              <a:chOff x="1906" y="635"/>
              <a:chExt cx="694" cy="149"/>
            </a:xfrm>
          </p:grpSpPr>
          <p:sp>
            <p:nvSpPr>
              <p:cNvPr id="81966" name="Rectangle 35"/>
              <p:cNvSpPr>
                <a:spLocks noChangeArrowheads="1"/>
              </p:cNvSpPr>
              <p:nvPr/>
            </p:nvSpPr>
            <p:spPr bwMode="auto">
              <a:xfrm>
                <a:off x="1956" y="672"/>
                <a:ext cx="644" cy="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FF"/>
                  </a:solidFill>
                  <a:latin typeface="+mn-lt"/>
                </a:endParaRPr>
              </a:p>
            </p:txBody>
          </p:sp>
          <p:sp>
            <p:nvSpPr>
              <p:cNvPr id="81967" name="Text Box 36"/>
              <p:cNvSpPr txBox="1">
                <a:spLocks noChangeArrowheads="1"/>
              </p:cNvSpPr>
              <p:nvPr/>
            </p:nvSpPr>
            <p:spPr bwMode="auto">
              <a:xfrm>
                <a:off x="1906" y="635"/>
                <a:ext cx="561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900" b="0">
                    <a:solidFill>
                      <a:srgbClr val="0000FF"/>
                    </a:solidFill>
                    <a:latin typeface="+mn-lt"/>
                  </a:rPr>
                  <a:t>5*Exponential</a:t>
                </a:r>
              </a:p>
            </p:txBody>
          </p:sp>
        </p:grpSp>
        <p:grpSp>
          <p:nvGrpSpPr>
            <p:cNvPr id="50193" name="Group 40"/>
            <p:cNvGrpSpPr>
              <a:grpSpLocks/>
            </p:cNvGrpSpPr>
            <p:nvPr/>
          </p:nvGrpSpPr>
          <p:grpSpPr bwMode="auto">
            <a:xfrm>
              <a:off x="5998962" y="163515"/>
              <a:ext cx="1133199" cy="236538"/>
              <a:chOff x="1906" y="635"/>
              <a:chExt cx="690" cy="149"/>
            </a:xfrm>
          </p:grpSpPr>
          <p:sp>
            <p:nvSpPr>
              <p:cNvPr id="81962" name="Rectangle 41"/>
              <p:cNvSpPr>
                <a:spLocks noChangeArrowheads="1"/>
              </p:cNvSpPr>
              <p:nvPr/>
            </p:nvSpPr>
            <p:spPr bwMode="auto">
              <a:xfrm>
                <a:off x="1956" y="672"/>
                <a:ext cx="640" cy="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FF"/>
                  </a:solidFill>
                  <a:latin typeface="+mn-lt"/>
                </a:endParaRPr>
              </a:p>
            </p:txBody>
          </p:sp>
          <p:sp>
            <p:nvSpPr>
              <p:cNvPr id="81963" name="Text Box 42"/>
              <p:cNvSpPr txBox="1">
                <a:spLocks noChangeArrowheads="1"/>
              </p:cNvSpPr>
              <p:nvPr/>
            </p:nvSpPr>
            <p:spPr bwMode="auto">
              <a:xfrm>
                <a:off x="1906" y="635"/>
                <a:ext cx="617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defRPr/>
                </a:pPr>
                <a:r>
                  <a:rPr lang="en-US" sz="900" b="0">
                    <a:solidFill>
                      <a:srgbClr val="0000FF"/>
                    </a:solidFill>
                    <a:latin typeface="+mn-lt"/>
                  </a:rPr>
                  <a:t>US/NUS Hybrid</a:t>
                </a:r>
              </a:p>
            </p:txBody>
          </p:sp>
        </p:grpSp>
        <p:sp>
          <p:nvSpPr>
            <p:cNvPr id="81943" name="Text Box 52"/>
            <p:cNvSpPr txBox="1">
              <a:spLocks noChangeArrowheads="1"/>
            </p:cNvSpPr>
            <p:nvPr/>
          </p:nvSpPr>
          <p:spPr bwMode="auto">
            <a:xfrm>
              <a:off x="4572719" y="379510"/>
              <a:ext cx="588660" cy="23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900" b="0" dirty="0">
                  <a:solidFill>
                    <a:srgbClr val="0000FF"/>
                  </a:solidFill>
                  <a:latin typeface="+mn-lt"/>
                </a:rPr>
                <a:t>L2=399</a:t>
              </a:r>
            </a:p>
          </p:txBody>
        </p:sp>
        <p:sp>
          <p:nvSpPr>
            <p:cNvPr id="81944" name="Text Box 53"/>
            <p:cNvSpPr txBox="1">
              <a:spLocks noChangeArrowheads="1"/>
            </p:cNvSpPr>
            <p:nvPr/>
          </p:nvSpPr>
          <p:spPr bwMode="auto">
            <a:xfrm>
              <a:off x="6095935" y="379510"/>
              <a:ext cx="522718" cy="23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900" b="0" dirty="0">
                  <a:solidFill>
                    <a:srgbClr val="0000FF"/>
                  </a:solidFill>
                  <a:latin typeface="+mn-lt"/>
                </a:rPr>
                <a:t>L2=84</a:t>
              </a:r>
            </a:p>
          </p:txBody>
        </p:sp>
        <p:sp>
          <p:nvSpPr>
            <p:cNvPr id="81945" name="Text Box 54"/>
            <p:cNvSpPr txBox="1">
              <a:spLocks noChangeArrowheads="1"/>
            </p:cNvSpPr>
            <p:nvPr/>
          </p:nvSpPr>
          <p:spPr bwMode="auto">
            <a:xfrm>
              <a:off x="7620783" y="379510"/>
              <a:ext cx="522718" cy="23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900" b="0" dirty="0">
                  <a:solidFill>
                    <a:srgbClr val="0000FF"/>
                  </a:solidFill>
                  <a:latin typeface="+mn-lt"/>
                </a:rPr>
                <a:t>L2=48</a:t>
              </a:r>
            </a:p>
          </p:txBody>
        </p:sp>
        <p:sp>
          <p:nvSpPr>
            <p:cNvPr id="81946" name="Text Box 55"/>
            <p:cNvSpPr txBox="1">
              <a:spLocks noChangeArrowheads="1"/>
            </p:cNvSpPr>
            <p:nvPr/>
          </p:nvSpPr>
          <p:spPr bwMode="auto">
            <a:xfrm>
              <a:off x="4572719" y="1981435"/>
              <a:ext cx="588660" cy="23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900" b="0" dirty="0">
                  <a:solidFill>
                    <a:srgbClr val="0000FF"/>
                  </a:solidFill>
                  <a:latin typeface="+mn-lt"/>
                </a:rPr>
                <a:t>L2=105</a:t>
              </a:r>
            </a:p>
          </p:txBody>
        </p:sp>
        <p:sp>
          <p:nvSpPr>
            <p:cNvPr id="81947" name="Text Box 56"/>
            <p:cNvSpPr txBox="1">
              <a:spLocks noChangeArrowheads="1"/>
            </p:cNvSpPr>
            <p:nvPr/>
          </p:nvSpPr>
          <p:spPr bwMode="auto">
            <a:xfrm>
              <a:off x="6095935" y="1978172"/>
              <a:ext cx="522718" cy="23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900" b="0" dirty="0">
                  <a:solidFill>
                    <a:srgbClr val="0000FF"/>
                  </a:solidFill>
                  <a:latin typeface="+mn-lt"/>
                </a:rPr>
                <a:t>L2=67</a:t>
              </a:r>
            </a:p>
          </p:txBody>
        </p:sp>
        <p:sp>
          <p:nvSpPr>
            <p:cNvPr id="81948" name="Text Box 57"/>
            <p:cNvSpPr txBox="1">
              <a:spLocks noChangeArrowheads="1"/>
            </p:cNvSpPr>
            <p:nvPr/>
          </p:nvSpPr>
          <p:spPr bwMode="auto">
            <a:xfrm>
              <a:off x="7645246" y="1978172"/>
              <a:ext cx="522718" cy="23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900" b="0" dirty="0">
                  <a:solidFill>
                    <a:srgbClr val="0000FF"/>
                  </a:solidFill>
                  <a:latin typeface="+mn-lt"/>
                </a:rPr>
                <a:t>L2=42</a:t>
              </a:r>
            </a:p>
          </p:txBody>
        </p:sp>
        <p:sp>
          <p:nvSpPr>
            <p:cNvPr id="50200" name="Rectangle 80"/>
            <p:cNvSpPr>
              <a:spLocks noChangeArrowheads="1"/>
            </p:cNvSpPr>
            <p:nvPr/>
          </p:nvSpPr>
          <p:spPr bwMode="auto">
            <a:xfrm>
              <a:off x="8699500" y="260350"/>
              <a:ext cx="381000" cy="76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01" name="Rectangle 78"/>
            <p:cNvSpPr>
              <a:spLocks noChangeArrowheads="1"/>
            </p:cNvSpPr>
            <p:nvPr/>
          </p:nvSpPr>
          <p:spPr bwMode="auto">
            <a:xfrm>
              <a:off x="5632450" y="260350"/>
              <a:ext cx="381000" cy="76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02" name="Rectangle 79"/>
            <p:cNvSpPr>
              <a:spLocks noChangeArrowheads="1"/>
            </p:cNvSpPr>
            <p:nvPr/>
          </p:nvSpPr>
          <p:spPr bwMode="auto">
            <a:xfrm>
              <a:off x="7131050" y="247650"/>
              <a:ext cx="381000" cy="76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03" name="Rectangle 81"/>
            <p:cNvSpPr>
              <a:spLocks noChangeArrowheads="1"/>
            </p:cNvSpPr>
            <p:nvPr/>
          </p:nvSpPr>
          <p:spPr bwMode="auto">
            <a:xfrm>
              <a:off x="5626100" y="1860550"/>
              <a:ext cx="381000" cy="76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Text Box 24"/>
            <p:cNvSpPr txBox="1">
              <a:spLocks noChangeArrowheads="1"/>
            </p:cNvSpPr>
            <p:nvPr/>
          </p:nvSpPr>
          <p:spPr bwMode="auto">
            <a:xfrm>
              <a:off x="7542502" y="157655"/>
              <a:ext cx="1448627" cy="23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900" b="0" dirty="0">
                  <a:solidFill>
                    <a:srgbClr val="0000FF"/>
                  </a:solidFill>
                  <a:latin typeface="+mn-lt"/>
                </a:rPr>
                <a:t>Sinusoidal Poisson Gap</a:t>
              </a:r>
            </a:p>
          </p:txBody>
        </p:sp>
        <p:sp>
          <p:nvSpPr>
            <p:cNvPr id="50205" name="Rectangle 83"/>
            <p:cNvSpPr>
              <a:spLocks noChangeArrowheads="1"/>
            </p:cNvSpPr>
            <p:nvPr/>
          </p:nvSpPr>
          <p:spPr bwMode="auto">
            <a:xfrm>
              <a:off x="7099300" y="1854200"/>
              <a:ext cx="381000" cy="76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06" name="Rectangle 84"/>
            <p:cNvSpPr>
              <a:spLocks noChangeArrowheads="1"/>
            </p:cNvSpPr>
            <p:nvPr/>
          </p:nvSpPr>
          <p:spPr bwMode="auto">
            <a:xfrm>
              <a:off x="8655050" y="1860550"/>
              <a:ext cx="381000" cy="76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50183" name="Picture 8" descr="reference 7-b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062038"/>
            <a:ext cx="430688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34554-05BB-0346-B911-F0B7A868378E}" type="slidenum">
              <a:rPr lang="en-US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161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83600" cy="1139825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Importance of a good sampling schedule</a:t>
            </a:r>
          </a:p>
        </p:txBody>
      </p:sp>
      <p:pic>
        <p:nvPicPr>
          <p:cNvPr id="10" name="Content Placeholder 9" descr="non_PGS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" r="-204"/>
          <a:stretch/>
        </p:blipFill>
        <p:spPr>
          <a:xfrm>
            <a:off x="779463" y="1371600"/>
            <a:ext cx="3448050" cy="4737100"/>
          </a:xfrm>
        </p:spPr>
      </p:pic>
      <p:pic>
        <p:nvPicPr>
          <p:cNvPr id="13" name="Content Placeholder 12" descr="PGS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2" b="-722"/>
          <a:stretch/>
        </p:blipFill>
        <p:spPr>
          <a:xfrm>
            <a:off x="5005388" y="1362076"/>
            <a:ext cx="3416300" cy="4779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72785-900E-AC45-8348-2F047A2670CE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52229" name="TextBox 13"/>
          <p:cNvSpPr txBox="1">
            <a:spLocks noChangeArrowheads="1"/>
          </p:cNvSpPr>
          <p:nvPr/>
        </p:nvSpPr>
        <p:spPr bwMode="auto">
          <a:xfrm>
            <a:off x="482601" y="1270000"/>
            <a:ext cx="32924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16DC"/>
                </a:solidFill>
              </a:rPr>
              <a:t>Non Poisson Gap schedule</a:t>
            </a:r>
          </a:p>
        </p:txBody>
      </p:sp>
      <p:sp>
        <p:nvSpPr>
          <p:cNvPr id="52230" name="TextBox 14"/>
          <p:cNvSpPr txBox="1">
            <a:spLocks noChangeArrowheads="1"/>
          </p:cNvSpPr>
          <p:nvPr/>
        </p:nvSpPr>
        <p:spPr bwMode="auto">
          <a:xfrm>
            <a:off x="4508500" y="1244600"/>
            <a:ext cx="27511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16DC"/>
                </a:solidFill>
              </a:rPr>
              <a:t>Poisson Gap schedule</a:t>
            </a:r>
          </a:p>
        </p:txBody>
      </p:sp>
    </p:spTree>
    <p:extLst>
      <p:ext uri="{BB962C8B-B14F-4D97-AF65-F5344CB8AC3E}">
        <p14:creationId xmlns:p14="http://schemas.microsoft.com/office/powerpoint/2010/main" val="77451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457200"/>
            <a:ext cx="2438400" cy="5589588"/>
          </a:xfrm>
        </p:spPr>
        <p:txBody>
          <a:bodyPr/>
          <a:lstStyle/>
          <a:p>
            <a:pPr algn="ctr">
              <a:defRPr/>
            </a:pPr>
            <a:r>
              <a:rPr lang="en-US" sz="2800" dirty="0" err="1">
                <a:latin typeface="+mn-lt"/>
              </a:rPr>
              <a:t>PoissonGap</a:t>
            </a:r>
            <a:r>
              <a:rPr lang="en-US" sz="2800" dirty="0">
                <a:latin typeface="+mn-lt"/>
              </a:rPr>
              <a:t/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GUI Implemented for use up to 4 dimensions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8F383F-94B0-5D4D-A54A-5C07CE01FA39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7" name="Content Placeholder 6" descr="Screen Shot 2012-11-09 at 4.55.13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" b="3344"/>
          <a:stretch/>
        </p:blipFill>
        <p:spPr>
          <a:xfrm>
            <a:off x="152401" y="304800"/>
            <a:ext cx="6488113" cy="60579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019800" y="3048000"/>
            <a:ext cx="2971800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defRPr/>
            </a:pPr>
            <a:r>
              <a:rPr lang="en-US" sz="2400" dirty="0"/>
              <a:t>JAVA program to calculate NUS schedules based on Poiss</a:t>
            </a:r>
            <a:r>
              <a:rPr lang="en-US" dirty="0" smtClean="0"/>
              <a:t>on Gap strategy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53253" name="Terminator 2"/>
          <p:cNvSpPr>
            <a:spLocks noChangeArrowheads="1"/>
          </p:cNvSpPr>
          <p:nvPr/>
        </p:nvSpPr>
        <p:spPr bwMode="auto">
          <a:xfrm>
            <a:off x="381000" y="1295400"/>
            <a:ext cx="2895600" cy="1371600"/>
          </a:xfrm>
          <a:prstGeom prst="flowChartTermina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254" name="Terminator 7"/>
          <p:cNvSpPr>
            <a:spLocks noChangeArrowheads="1"/>
          </p:cNvSpPr>
          <p:nvPr/>
        </p:nvSpPr>
        <p:spPr bwMode="auto">
          <a:xfrm>
            <a:off x="4876800" y="2743200"/>
            <a:ext cx="1295400" cy="609600"/>
          </a:xfrm>
          <a:prstGeom prst="flowChartTermina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255" name="Terminator 8"/>
          <p:cNvSpPr>
            <a:spLocks noChangeArrowheads="1"/>
          </p:cNvSpPr>
          <p:nvPr/>
        </p:nvSpPr>
        <p:spPr bwMode="auto">
          <a:xfrm>
            <a:off x="4876800" y="3429000"/>
            <a:ext cx="1295400" cy="609600"/>
          </a:xfrm>
          <a:prstGeom prst="flowChartTermina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256" name="Terminator 9"/>
          <p:cNvSpPr>
            <a:spLocks noChangeArrowheads="1"/>
          </p:cNvSpPr>
          <p:nvPr/>
        </p:nvSpPr>
        <p:spPr bwMode="auto">
          <a:xfrm>
            <a:off x="4876800" y="4114800"/>
            <a:ext cx="1295400" cy="609600"/>
          </a:xfrm>
          <a:prstGeom prst="flowChartTermina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257" name="Terminator 11"/>
          <p:cNvSpPr>
            <a:spLocks noChangeArrowheads="1"/>
          </p:cNvSpPr>
          <p:nvPr/>
        </p:nvSpPr>
        <p:spPr bwMode="auto">
          <a:xfrm>
            <a:off x="381000" y="4724400"/>
            <a:ext cx="5791200" cy="914400"/>
          </a:xfrm>
          <a:prstGeom prst="flowChartTermina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10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362200"/>
            <a:ext cx="7696200" cy="11398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Possible to gain Sensitivity?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85968-2BDC-1341-8545-CEDF42BE0F2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6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n-lt"/>
              </a:rPr>
              <a:t>Is it possible to get something for from nothing?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NUS does not in itself give more sensitivity – in the same time units the power of the signal and the noise stay the same independent sampling!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However:</a:t>
            </a:r>
          </a:p>
          <a:p>
            <a:pPr lvl="1"/>
            <a:r>
              <a:rPr lang="en-US" sz="2400" i="1" dirty="0"/>
              <a:t>SNR in NMR does not consider power for the signal, but signal intensity,</a:t>
            </a:r>
          </a:p>
          <a:p>
            <a:pPr lvl="1"/>
            <a:r>
              <a:rPr lang="en-US" sz="2400" i="1" dirty="0"/>
              <a:t>And, if the reconstruction method provide a model of identify signals, the practical sensitivity is enhanced</a:t>
            </a:r>
          </a:p>
          <a:p>
            <a:pPr lvl="1"/>
            <a:r>
              <a:rPr lang="en-US" sz="2400" i="1" dirty="0"/>
              <a:t>And, finally, NUS allows for more effective sampling of the data, where the signal is more pronounced!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D5ADB-0F2D-7A4C-9123-7CFDA9AF6C1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542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3490A50D-08E7-3C45-877C-E341D4C0837B}" type="slidenum">
              <a:rPr lang="en-US"/>
              <a:pPr>
                <a:defRPr/>
              </a:pPr>
              <a:t>65</a:t>
            </a:fld>
            <a:endParaRPr lang="en-US" sz="1400" dirty="0"/>
          </a:p>
        </p:txBody>
      </p:sp>
      <p:grpSp>
        <p:nvGrpSpPr>
          <p:cNvPr id="55298" name="Group 1"/>
          <p:cNvGrpSpPr>
            <a:grpSpLocks/>
          </p:cNvGrpSpPr>
          <p:nvPr/>
        </p:nvGrpSpPr>
        <p:grpSpPr bwMode="auto">
          <a:xfrm>
            <a:off x="1206500" y="1028701"/>
            <a:ext cx="7607300" cy="5092700"/>
            <a:chOff x="0" y="457200"/>
            <a:chExt cx="8229600" cy="6191729"/>
          </a:xfrm>
        </p:grpSpPr>
        <p:pic>
          <p:nvPicPr>
            <p:cNvPr id="55303" name="Picture 2" descr="fig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87"/>
            <a:stretch>
              <a:fillRect/>
            </a:stretch>
          </p:blipFill>
          <p:spPr bwMode="auto">
            <a:xfrm>
              <a:off x="0" y="496888"/>
              <a:ext cx="8229600" cy="6152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4" name="Line 7"/>
            <p:cNvSpPr>
              <a:spLocks noChangeShapeType="1"/>
            </p:cNvSpPr>
            <p:nvPr/>
          </p:nvSpPr>
          <p:spPr bwMode="auto">
            <a:xfrm flipH="1">
              <a:off x="4495800" y="2209800"/>
              <a:ext cx="1746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5" name="Line 8"/>
            <p:cNvSpPr>
              <a:spLocks noChangeShapeType="1"/>
            </p:cNvSpPr>
            <p:nvPr/>
          </p:nvSpPr>
          <p:spPr bwMode="auto">
            <a:xfrm flipH="1">
              <a:off x="5715000" y="2209800"/>
              <a:ext cx="1746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6" name="Line 9"/>
            <p:cNvSpPr>
              <a:spLocks noChangeShapeType="1"/>
            </p:cNvSpPr>
            <p:nvPr/>
          </p:nvSpPr>
          <p:spPr bwMode="auto">
            <a:xfrm flipH="1">
              <a:off x="6324600" y="2209800"/>
              <a:ext cx="1746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7" name="Line 10"/>
            <p:cNvSpPr>
              <a:spLocks noChangeShapeType="1"/>
            </p:cNvSpPr>
            <p:nvPr/>
          </p:nvSpPr>
          <p:spPr bwMode="auto">
            <a:xfrm flipH="1">
              <a:off x="2667000" y="2209800"/>
              <a:ext cx="1746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8" name="Line 11"/>
            <p:cNvSpPr>
              <a:spLocks noChangeShapeType="1"/>
            </p:cNvSpPr>
            <p:nvPr/>
          </p:nvSpPr>
          <p:spPr bwMode="auto">
            <a:xfrm flipH="1">
              <a:off x="1981200" y="4343400"/>
              <a:ext cx="1746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9" name="Line 12"/>
            <p:cNvSpPr>
              <a:spLocks noChangeShapeType="1"/>
            </p:cNvSpPr>
            <p:nvPr/>
          </p:nvSpPr>
          <p:spPr bwMode="auto">
            <a:xfrm flipH="1">
              <a:off x="2590800" y="4343400"/>
              <a:ext cx="1746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0" name="Line 13"/>
            <p:cNvSpPr>
              <a:spLocks noChangeShapeType="1"/>
            </p:cNvSpPr>
            <p:nvPr/>
          </p:nvSpPr>
          <p:spPr bwMode="auto">
            <a:xfrm flipH="1">
              <a:off x="3200400" y="4343400"/>
              <a:ext cx="1746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1" name="Line 14"/>
            <p:cNvSpPr>
              <a:spLocks noChangeShapeType="1"/>
            </p:cNvSpPr>
            <p:nvPr/>
          </p:nvSpPr>
          <p:spPr bwMode="auto">
            <a:xfrm flipH="1">
              <a:off x="3810000" y="4343400"/>
              <a:ext cx="1746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2" name="Line 15"/>
            <p:cNvSpPr>
              <a:spLocks noChangeShapeType="1"/>
            </p:cNvSpPr>
            <p:nvPr/>
          </p:nvSpPr>
          <p:spPr bwMode="auto">
            <a:xfrm flipH="1">
              <a:off x="4473575" y="4343400"/>
              <a:ext cx="1746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3" name="Line 16"/>
            <p:cNvSpPr>
              <a:spLocks noChangeShapeType="1"/>
            </p:cNvSpPr>
            <p:nvPr/>
          </p:nvSpPr>
          <p:spPr bwMode="auto">
            <a:xfrm flipH="1">
              <a:off x="5715000" y="4343400"/>
              <a:ext cx="1746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4" name="Line 17"/>
            <p:cNvSpPr>
              <a:spLocks noChangeShapeType="1"/>
            </p:cNvSpPr>
            <p:nvPr/>
          </p:nvSpPr>
          <p:spPr bwMode="auto">
            <a:xfrm flipH="1">
              <a:off x="6324600" y="4343400"/>
              <a:ext cx="1746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5" name="Line 18"/>
            <p:cNvSpPr>
              <a:spLocks noChangeShapeType="1"/>
            </p:cNvSpPr>
            <p:nvPr/>
          </p:nvSpPr>
          <p:spPr bwMode="auto">
            <a:xfrm flipH="1">
              <a:off x="6934200" y="4343400"/>
              <a:ext cx="1746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6" name="Line 19"/>
            <p:cNvSpPr>
              <a:spLocks noChangeShapeType="1"/>
            </p:cNvSpPr>
            <p:nvPr/>
          </p:nvSpPr>
          <p:spPr bwMode="auto">
            <a:xfrm flipH="1">
              <a:off x="7597775" y="4343400"/>
              <a:ext cx="1746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7" name="Line 20"/>
            <p:cNvSpPr>
              <a:spLocks noChangeShapeType="1"/>
            </p:cNvSpPr>
            <p:nvPr/>
          </p:nvSpPr>
          <p:spPr bwMode="auto">
            <a:xfrm flipH="1">
              <a:off x="1981200" y="457200"/>
              <a:ext cx="1746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8" name="Line 21"/>
            <p:cNvSpPr>
              <a:spLocks noChangeShapeType="1"/>
            </p:cNvSpPr>
            <p:nvPr/>
          </p:nvSpPr>
          <p:spPr bwMode="auto">
            <a:xfrm flipH="1">
              <a:off x="5083175" y="4343400"/>
              <a:ext cx="174625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343900" cy="1139825"/>
          </a:xfrm>
        </p:spPr>
        <p:txBody>
          <a:bodyPr/>
          <a:lstStyle/>
          <a:p>
            <a:pPr>
              <a:defRPr/>
            </a:pPr>
            <a:r>
              <a:rPr lang="en-US" sz="3000" dirty="0">
                <a:latin typeface="+mn-lt"/>
              </a:rPr>
              <a:t>NUS sensitivity gain for </a:t>
            </a:r>
            <a:r>
              <a:rPr lang="en-US" sz="3000" dirty="0" err="1">
                <a:latin typeface="+mn-lt"/>
              </a:rPr>
              <a:t>CaN</a:t>
            </a:r>
            <a:r>
              <a:rPr lang="en-US" sz="3000" dirty="0">
                <a:latin typeface="+mn-lt"/>
              </a:rPr>
              <a:t> HSQC like spectra</a:t>
            </a:r>
          </a:p>
        </p:txBody>
      </p:sp>
      <p:sp>
        <p:nvSpPr>
          <p:cNvPr id="22" name="Text Box 1036"/>
          <p:cNvSpPr txBox="1">
            <a:spLocks noChangeArrowheads="1"/>
          </p:cNvSpPr>
          <p:nvPr/>
        </p:nvSpPr>
        <p:spPr bwMode="auto">
          <a:xfrm>
            <a:off x="4165600" y="6248400"/>
            <a:ext cx="46736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Hyberts et al</a:t>
            </a:r>
            <a:r>
              <a:rPr lang="en-US" sz="1600" dirty="0">
                <a:solidFill>
                  <a:srgbClr val="006633"/>
                </a:solidFill>
                <a:latin typeface="+mn-lt"/>
              </a:rPr>
              <a:t>. J. Am. Chem. Soc., 132(7), 2010</a:t>
            </a:r>
            <a:endParaRPr lang="en-US" sz="1400" dirty="0">
              <a:solidFill>
                <a:srgbClr val="006633"/>
              </a:solidFill>
              <a:latin typeface="+mn-lt"/>
            </a:endParaRPr>
          </a:p>
        </p:txBody>
      </p:sp>
      <p:pic>
        <p:nvPicPr>
          <p:cNvPr id="55301" name="Picture 3" descr="picture-2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15" b="26515"/>
          <a:stretch>
            <a:fillRect/>
          </a:stretch>
        </p:blipFill>
        <p:spPr bwMode="auto">
          <a:xfrm>
            <a:off x="279400" y="1371601"/>
            <a:ext cx="998538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Box 3"/>
          <p:cNvSpPr txBox="1">
            <a:spLocks noChangeArrowheads="1"/>
          </p:cNvSpPr>
          <p:nvPr/>
        </p:nvSpPr>
        <p:spPr bwMode="auto">
          <a:xfrm>
            <a:off x="203200" y="2781300"/>
            <a:ext cx="1278192" cy="33854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latin typeface="Comic Sans MS" charset="0"/>
              </a:rPr>
              <a:t>K. Takeuchi</a:t>
            </a:r>
            <a:endParaRPr lang="en-US" sz="1600" b="1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57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581BBCB3-59EA-3E4F-940C-EE56F3A4ED6B}" type="slidenum">
              <a:rPr lang="en-US"/>
              <a:pPr>
                <a:defRPr/>
              </a:pPr>
              <a:t>66</a:t>
            </a:fld>
            <a:endParaRPr lang="en-US" sz="1400" dirty="0"/>
          </a:p>
        </p:txBody>
      </p:sp>
      <p:pic>
        <p:nvPicPr>
          <p:cNvPr id="57346" name="Picture 7" descr="sv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1"/>
          <a:stretch>
            <a:fillRect/>
          </a:stretch>
        </p:blipFill>
        <p:spPr bwMode="auto">
          <a:xfrm>
            <a:off x="990600" y="1019176"/>
            <a:ext cx="769620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79400"/>
            <a:ext cx="5664200" cy="8636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+mn-lt"/>
              </a:rPr>
              <a:t>SNR is </a:t>
            </a:r>
            <a:r>
              <a:rPr lang="ja-JP" altLang="en-US" sz="4000" dirty="0">
                <a:latin typeface="+mn-lt"/>
              </a:rPr>
              <a:t>“</a:t>
            </a:r>
            <a:r>
              <a:rPr lang="en-US" sz="4000" dirty="0">
                <a:latin typeface="+mn-lt"/>
              </a:rPr>
              <a:t>easy</a:t>
            </a:r>
            <a:r>
              <a:rPr lang="ja-JP" altLang="en-US" sz="4000" dirty="0">
                <a:latin typeface="+mn-lt"/>
              </a:rPr>
              <a:t>”</a:t>
            </a:r>
            <a:r>
              <a:rPr lang="en-US" sz="4000" dirty="0">
                <a:latin typeface="+mn-lt"/>
              </a:rPr>
              <a:t> to define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1896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SNR is non-intuitive for NUS</a:t>
            </a:r>
            <a:endParaRPr lang="en-US" dirty="0">
              <a:latin typeface="+mn-lt"/>
            </a:endParaRPr>
          </a:p>
        </p:txBody>
      </p:sp>
      <p:pic>
        <p:nvPicPr>
          <p:cNvPr id="5" name="Content Placeholder 4" descr="figure1 cop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" b="317"/>
          <a:stretch/>
        </p:blipFill>
        <p:spPr>
          <a:xfrm>
            <a:off x="1308100" y="1289051"/>
            <a:ext cx="6426200" cy="48323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8575FB-EFCB-EA41-A254-98155B2C8E60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9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7"/>
          <p:cNvGrpSpPr>
            <a:grpSpLocks/>
          </p:cNvGrpSpPr>
          <p:nvPr/>
        </p:nvGrpSpPr>
        <p:grpSpPr bwMode="auto">
          <a:xfrm>
            <a:off x="439738" y="1760538"/>
            <a:ext cx="8229600" cy="4216400"/>
            <a:chOff x="440270" y="1761067"/>
            <a:chExt cx="8229600" cy="4216400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17" t="-156" r="617" b="69414"/>
            <a:stretch/>
          </p:blipFill>
          <p:spPr bwMode="auto">
            <a:xfrm>
              <a:off x="440270" y="1761067"/>
              <a:ext cx="8229600" cy="421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sp>
          <p:nvSpPr>
            <p:cNvPr id="60425" name="TextBox 5"/>
            <p:cNvSpPr txBox="1">
              <a:spLocks noChangeArrowheads="1"/>
            </p:cNvSpPr>
            <p:nvPr/>
          </p:nvSpPr>
          <p:spPr bwMode="auto">
            <a:xfrm>
              <a:off x="1202267" y="2472267"/>
              <a:ext cx="1701608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800"/>
                <a:t>100% US</a:t>
              </a:r>
            </a:p>
          </p:txBody>
        </p:sp>
      </p:grpSp>
      <p:pic>
        <p:nvPicPr>
          <p:cNvPr id="8704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4" b="33484"/>
          <a:stretch>
            <a:fillRect/>
          </a:stretch>
        </p:blipFill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Noise distribution is different US/NUS!</a:t>
            </a:r>
            <a:br>
              <a:rPr lang="en-US" sz="3600" dirty="0">
                <a:latin typeface="+mn-lt"/>
              </a:rPr>
            </a:br>
            <a:r>
              <a:rPr lang="en-US" sz="3200" i="1" dirty="0">
                <a:latin typeface="+mn-lt"/>
              </a:rPr>
              <a:t>N.B. Time-equivalent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2F82D4-1F0C-8243-86D7-B9BFC1CABA4F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371601" y="2692401"/>
            <a:ext cx="2029774" cy="5795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25% NUS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" t="68608" r="206" b="-5275"/>
          <a:stretch/>
        </p:blipFill>
        <p:spPr bwMode="auto">
          <a:xfrm>
            <a:off x="457200" y="1709738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87463" y="2573338"/>
            <a:ext cx="2029774" cy="57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10% NUS</a:t>
            </a:r>
          </a:p>
        </p:txBody>
      </p:sp>
    </p:spTree>
    <p:extLst>
      <p:ext uri="{BB962C8B-B14F-4D97-AF65-F5344CB8AC3E}">
        <p14:creationId xmlns:p14="http://schemas.microsoft.com/office/powerpoint/2010/main" val="3293062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Noise “on top of signals” /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SNR(</a:t>
            </a:r>
            <a:r>
              <a:rPr lang="en-US" sz="3600" dirty="0" err="1">
                <a:latin typeface="+mn-lt"/>
              </a:rPr>
              <a:t>rms</a:t>
            </a:r>
            <a:r>
              <a:rPr lang="en-US" sz="3600" dirty="0">
                <a:latin typeface="+mn-lt"/>
              </a:rPr>
              <a:t>) not reliable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42C431-3C8C-5646-AAB4-E15B327586FE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35000" y="1714500"/>
          <a:ext cx="7950200" cy="429101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828800"/>
                <a:gridCol w="1447800"/>
                <a:gridCol w="1511300"/>
                <a:gridCol w="1485900"/>
                <a:gridCol w="1676400"/>
              </a:tblGrid>
              <a:tr h="1024486"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Peak #1</a:t>
                      </a:r>
                    </a:p>
                    <a:p>
                      <a:endParaRPr lang="en-US" sz="1800" dirty="0" smtClean="0"/>
                    </a:p>
                    <a:p>
                      <a:r>
                        <a:rPr lang="en-US" sz="1800" dirty="0" smtClean="0"/>
                        <a:t>288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Peak</a:t>
                      </a:r>
                      <a:r>
                        <a:rPr lang="en-US" sz="1800" baseline="0" dirty="0" smtClean="0"/>
                        <a:t> #2</a:t>
                      </a:r>
                    </a:p>
                    <a:p>
                      <a:endParaRPr lang="en-US" sz="1800" baseline="0" dirty="0" smtClean="0"/>
                    </a:p>
                    <a:p>
                      <a:r>
                        <a:rPr lang="en-US" sz="1800" baseline="0" dirty="0" smtClean="0"/>
                        <a:t>144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Peak #3</a:t>
                      </a:r>
                    </a:p>
                    <a:p>
                      <a:endParaRPr lang="en-US" sz="1800" dirty="0" smtClean="0"/>
                    </a:p>
                    <a:p>
                      <a:r>
                        <a:rPr lang="en-US" sz="1800" dirty="0" smtClean="0"/>
                        <a:t>72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Peak #4</a:t>
                      </a:r>
                    </a:p>
                    <a:p>
                      <a:endParaRPr lang="en-US" sz="1800" dirty="0" smtClean="0"/>
                    </a:p>
                    <a:p>
                      <a:r>
                        <a:rPr lang="en-US" sz="1800" dirty="0" smtClean="0"/>
                        <a:t>36</a:t>
                      </a:r>
                      <a:endParaRPr lang="en-US" sz="1800" dirty="0"/>
                    </a:p>
                  </a:txBody>
                  <a:tcPr marT="45709" marB="45709"/>
                </a:tc>
              </a:tr>
              <a:tr h="103891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100% US</a:t>
                      </a:r>
                    </a:p>
                    <a:p>
                      <a:r>
                        <a:rPr lang="en-US" sz="1800" dirty="0" smtClean="0"/>
                        <a:t>     SNR</a:t>
                      </a:r>
                    </a:p>
                    <a:p>
                      <a:r>
                        <a:rPr lang="en-US" sz="1800" baseline="0" dirty="0" smtClean="0"/>
                        <a:t>     Height</a:t>
                      </a:r>
                      <a:endParaRPr lang="en-US" sz="1800" dirty="0" smtClean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dirty="0" smtClean="0"/>
                        <a:t>281.3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6.2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287.9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6.9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dirty="0" smtClean="0"/>
                        <a:t>140.6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6.2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144.1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6.4</a:t>
                      </a:r>
                      <a:endParaRPr lang="en-US" sz="1800" dirty="0" smtClean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dirty="0" smtClean="0"/>
                        <a:t> 76.5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6.2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 71.8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6.1</a:t>
                      </a:r>
                      <a:endParaRPr lang="en-US" sz="1800" dirty="0" smtClean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dirty="0" smtClean="0"/>
                        <a:t> 28.3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6.2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 35.5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6.2</a:t>
                      </a:r>
                      <a:endParaRPr lang="en-US" sz="1800" dirty="0" smtClean="0"/>
                    </a:p>
                  </a:txBody>
                  <a:tcPr marT="45709" marB="45709"/>
                </a:tc>
              </a:tr>
              <a:tr h="103891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25% NUS</a:t>
                      </a:r>
                    </a:p>
                    <a:p>
                      <a:r>
                        <a:rPr lang="en-US" sz="1800" dirty="0" smtClean="0"/>
                        <a:t>     SNR</a:t>
                      </a:r>
                    </a:p>
                    <a:p>
                      <a:r>
                        <a:rPr lang="en-US" sz="1800" baseline="0" dirty="0" smtClean="0"/>
                        <a:t>     Height</a:t>
                      </a:r>
                      <a:endParaRPr lang="en-US" sz="1800" dirty="0" smtClean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284.3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2.7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287.0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5.0</a:t>
                      </a:r>
                      <a:endParaRPr lang="en-US" sz="1800" dirty="0" smtClean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dirty="0" smtClean="0"/>
                        <a:t>136.6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2.7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143.2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5.9</a:t>
                      </a:r>
                      <a:endParaRPr lang="en-US" sz="1800" dirty="0" smtClean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66.8 ±</a:t>
                      </a:r>
                      <a:r>
                        <a:rPr lang="en-US" sz="1800" dirty="0" smtClean="0">
                          <a:effectLst/>
                        </a:rPr>
                        <a:t> 2.7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 67.1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5.7</a:t>
                      </a:r>
                      <a:endParaRPr lang="en-US" sz="1800" dirty="0" smtClean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26.9 ±</a:t>
                      </a:r>
                      <a:r>
                        <a:rPr lang="en-US" sz="1800" dirty="0" smtClean="0">
                          <a:effectLst/>
                        </a:rPr>
                        <a:t> 2.7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 31.3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6.6</a:t>
                      </a:r>
                      <a:endParaRPr lang="en-US" sz="1800" dirty="0" smtClean="0"/>
                    </a:p>
                  </a:txBody>
                  <a:tcPr marT="45709" marB="45709"/>
                </a:tc>
              </a:tr>
              <a:tr h="118869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10% NUS</a:t>
                      </a:r>
                    </a:p>
                    <a:p>
                      <a:r>
                        <a:rPr lang="en-US" sz="1800" dirty="0" smtClean="0"/>
                        <a:t>     SNR</a:t>
                      </a:r>
                    </a:p>
                    <a:p>
                      <a:r>
                        <a:rPr lang="en-US" sz="1800" baseline="0" dirty="0" smtClean="0"/>
                        <a:t>     Height</a:t>
                      </a:r>
                      <a:endParaRPr lang="en-US" sz="1800" dirty="0" smtClean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287.5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1.2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291.6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6.8</a:t>
                      </a:r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148.1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1.2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138.7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6.0</a:t>
                      </a:r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60.7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1.2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 64.9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6.4</a:t>
                      </a:r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 38.0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1.2</a:t>
                      </a:r>
                      <a:endParaRPr lang="en-US" sz="1800" dirty="0" smtClean="0"/>
                    </a:p>
                    <a:p>
                      <a:r>
                        <a:rPr lang="en-US" sz="1800" dirty="0" smtClean="0"/>
                        <a:t> 22.9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800" dirty="0" smtClean="0">
                          <a:effectLst/>
                        </a:rPr>
                        <a:t> 7.0</a:t>
                      </a:r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T="45709" marB="45709"/>
                </a:tc>
              </a:tr>
            </a:tbl>
          </a:graphicData>
        </a:graphic>
      </p:graphicFrame>
      <p:sp>
        <p:nvSpPr>
          <p:cNvPr id="61475" name="Oval 7"/>
          <p:cNvSpPr>
            <a:spLocks noChangeArrowheads="1"/>
          </p:cNvSpPr>
          <p:nvPr/>
        </p:nvSpPr>
        <p:spPr bwMode="auto">
          <a:xfrm>
            <a:off x="2997200" y="3860800"/>
            <a:ext cx="1028700" cy="1028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76" name="Oval 8"/>
          <p:cNvSpPr>
            <a:spLocks noChangeArrowheads="1"/>
          </p:cNvSpPr>
          <p:nvPr/>
        </p:nvSpPr>
        <p:spPr bwMode="auto">
          <a:xfrm>
            <a:off x="2997200" y="2819400"/>
            <a:ext cx="1028700" cy="1028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77" name="Oval 9"/>
          <p:cNvSpPr>
            <a:spLocks noChangeArrowheads="1"/>
          </p:cNvSpPr>
          <p:nvPr/>
        </p:nvSpPr>
        <p:spPr bwMode="auto">
          <a:xfrm>
            <a:off x="3009900" y="4902200"/>
            <a:ext cx="1028700" cy="10287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9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In collaboration: 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Non-ribosomal peptide synthetizes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405655-53CA-F341-A5E8-1433808C369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Rectangle 1034"/>
          <p:cNvSpPr>
            <a:spLocks noChangeArrowheads="1"/>
          </p:cNvSpPr>
          <p:nvPr/>
        </p:nvSpPr>
        <p:spPr bwMode="auto">
          <a:xfrm>
            <a:off x="4343400" y="6291264"/>
            <a:ext cx="40386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dirty="0" err="1">
                <a:solidFill>
                  <a:schemeClr val="tx2"/>
                </a:solidFill>
              </a:rPr>
              <a:t>Frueh</a:t>
            </a:r>
            <a:r>
              <a:rPr lang="en-US" sz="1600" dirty="0">
                <a:solidFill>
                  <a:schemeClr val="tx2"/>
                </a:solidFill>
              </a:rPr>
              <a:t> et al., Nature 454, 2008</a:t>
            </a:r>
            <a:endParaRPr lang="en-US" sz="1600" dirty="0">
              <a:solidFill>
                <a:schemeClr val="accent2"/>
              </a:solidFill>
            </a:endParaRPr>
          </a:p>
        </p:txBody>
      </p:sp>
      <p:pic>
        <p:nvPicPr>
          <p:cNvPr id="22532" name="Picture 33" descr="nature07162-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25"/>
          <a:stretch>
            <a:fillRect/>
          </a:stretch>
        </p:blipFill>
        <p:spPr bwMode="auto">
          <a:xfrm>
            <a:off x="571500" y="1543051"/>
            <a:ext cx="48514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510214" y="4721226"/>
            <a:ext cx="3481387" cy="523875"/>
          </a:xfrm>
          <a:prstGeom prst="rect">
            <a:avLst/>
          </a:prstGeom>
          <a:solidFill>
            <a:srgbClr val="FFFFFF">
              <a:alpha val="6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6C33"/>
                </a:solidFill>
                <a:latin typeface="Wingdings" charset="0"/>
                <a:cs typeface="Wingdings" charset="0"/>
                <a:sym typeface="Wingdings" charset="0"/>
              </a:rPr>
              <a:t></a:t>
            </a:r>
            <a:r>
              <a:rPr lang="en-US" sz="2800">
                <a:solidFill>
                  <a:srgbClr val="006C33"/>
                </a:solidFill>
                <a:sym typeface="Wingdings" charset="0"/>
              </a:rPr>
              <a:t> … new antibiotics</a:t>
            </a:r>
            <a:endParaRPr lang="en-US" sz="2800">
              <a:solidFill>
                <a:srgbClr val="006C33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1828800"/>
            <a:ext cx="3195638" cy="23622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E22E10-FC24-A940-A269-5DFCEEE2E90F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+mn-lt"/>
                <a:cs typeface="+mj-cs"/>
              </a:rPr>
              <a:t>Defining sensitivity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i="1" dirty="0" smtClean="0">
                <a:solidFill>
                  <a:srgbClr val="832C00"/>
                </a:solidFill>
                <a:cs typeface="+mn-cs"/>
              </a:rPr>
              <a:t>If</a:t>
            </a:r>
            <a:r>
              <a:rPr lang="en-US" dirty="0" smtClean="0">
                <a:cs typeface="+mn-cs"/>
              </a:rPr>
              <a:t> we define sensitivity as the probability of identifying very small peaks -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i="1" dirty="0" smtClean="0">
                <a:solidFill>
                  <a:srgbClr val="832C00"/>
                </a:solidFill>
                <a:cs typeface="+mn-cs"/>
              </a:rPr>
              <a:t>then</a:t>
            </a:r>
            <a:r>
              <a:rPr lang="en-US" dirty="0" smtClean="0">
                <a:cs typeface="+mn-cs"/>
              </a:rPr>
              <a:t> we can simply run the same experiment multiple times (e.g. 100 times) and check the probability.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3600" dirty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Is it possible to get more sensitivity and keeping the resolution?</a:t>
            </a:r>
            <a:endParaRPr lang="en-US" sz="36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57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91197B-A072-FF41-A56E-6C630DE20B5C}" type="slidenum">
              <a:rPr lang="en-US"/>
              <a:pPr>
                <a:defRPr/>
              </a:pPr>
              <a:t>71</a:t>
            </a:fld>
            <a:endParaRPr lang="en-US"/>
          </a:p>
        </p:txBody>
      </p:sp>
      <p:pic>
        <p:nvPicPr>
          <p:cNvPr id="64514" name="Picture 2" descr="Fig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5176"/>
            <a:ext cx="723900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6" name="Line 4"/>
          <p:cNvSpPr>
            <a:spLocks noChangeShapeType="1"/>
          </p:cNvSpPr>
          <p:nvPr/>
        </p:nvSpPr>
        <p:spPr bwMode="auto">
          <a:xfrm flipH="1">
            <a:off x="1752600" y="3846514"/>
            <a:ext cx="288925" cy="649287"/>
          </a:xfrm>
          <a:prstGeom prst="line">
            <a:avLst/>
          </a:prstGeom>
          <a:noFill/>
          <a:ln w="9525">
            <a:solidFill>
              <a:srgbClr val="0016D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25637" name="Line 5"/>
          <p:cNvSpPr>
            <a:spLocks noChangeShapeType="1"/>
          </p:cNvSpPr>
          <p:nvPr/>
        </p:nvSpPr>
        <p:spPr bwMode="auto">
          <a:xfrm>
            <a:off x="3981450" y="3352800"/>
            <a:ext cx="361950" cy="649288"/>
          </a:xfrm>
          <a:prstGeom prst="line">
            <a:avLst/>
          </a:prstGeom>
          <a:noFill/>
          <a:ln w="9525">
            <a:solidFill>
              <a:srgbClr val="0016D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25638" name="Line 6"/>
          <p:cNvSpPr>
            <a:spLocks noChangeShapeType="1"/>
          </p:cNvSpPr>
          <p:nvPr/>
        </p:nvSpPr>
        <p:spPr bwMode="auto">
          <a:xfrm flipH="1" flipV="1">
            <a:off x="7315201" y="1403350"/>
            <a:ext cx="434975" cy="577850"/>
          </a:xfrm>
          <a:prstGeom prst="line">
            <a:avLst/>
          </a:prstGeom>
          <a:noFill/>
          <a:ln w="9525">
            <a:solidFill>
              <a:srgbClr val="0016D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25640" name="Rectangle 8"/>
          <p:cNvSpPr>
            <a:spLocks noChangeArrowheads="1"/>
          </p:cNvSpPr>
          <p:nvPr/>
        </p:nvSpPr>
        <p:spPr bwMode="auto">
          <a:xfrm>
            <a:off x="2057400" y="914400"/>
            <a:ext cx="45720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2563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610600" cy="111283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latin typeface="Calibri" charset="0"/>
                <a:cs typeface="+mj-cs"/>
              </a:rPr>
              <a:t>Probability of detecting signal at various signal strengths (noise constant)</a:t>
            </a:r>
            <a:endParaRPr lang="en-US" sz="32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5349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5DE08C-62BB-5542-8804-570EB48B0FB9}" type="slidenum">
              <a:rPr lang="en-US"/>
              <a:pPr>
                <a:defRPr/>
              </a:pPr>
              <a:t>72</a:t>
            </a:fld>
            <a:endParaRPr lang="en-US"/>
          </a:p>
        </p:txBody>
      </p:sp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838200" y="1219200"/>
          <a:ext cx="7162800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2" name="Worksheet" r:id="rId4" imgW="36144200" imgH="24714200" progId="Excel.Sheet.8">
                  <p:embed/>
                </p:oleObj>
              </mc:Choice>
              <mc:Fallback>
                <p:oleObj name="Worksheet" r:id="rId4" imgW="36144200" imgH="24714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219200"/>
                        <a:ext cx="7162800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3829" name="Rectangle 5"/>
          <p:cNvSpPr>
            <a:spLocks noChangeArrowheads="1"/>
          </p:cNvSpPr>
          <p:nvPr/>
        </p:nvSpPr>
        <p:spPr bwMode="auto">
          <a:xfrm>
            <a:off x="457200" y="304800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3400" dirty="0">
                <a:solidFill>
                  <a:schemeClr val="tx2"/>
                </a:solidFill>
                <a:cs typeface="+mn-cs"/>
              </a:rPr>
              <a:t>S-curve yield a measure of sensitivity</a:t>
            </a:r>
            <a:endParaRPr lang="en-US" sz="4200" dirty="0">
              <a:solidFill>
                <a:schemeClr val="tx2"/>
              </a:solidFill>
              <a:latin typeface="Garamond" charset="0"/>
              <a:cs typeface="+mn-cs"/>
            </a:endParaRPr>
          </a:p>
        </p:txBody>
      </p:sp>
      <p:sp>
        <p:nvSpPr>
          <p:cNvPr id="333837" name="Rectangle 13"/>
          <p:cNvSpPr>
            <a:spLocks noChangeArrowheads="1"/>
          </p:cNvSpPr>
          <p:nvPr/>
        </p:nvSpPr>
        <p:spPr bwMode="auto">
          <a:xfrm>
            <a:off x="2286000" y="2362200"/>
            <a:ext cx="25908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33831" name="Text Box 7"/>
          <p:cNvSpPr txBox="1">
            <a:spLocks noChangeArrowheads="1"/>
          </p:cNvSpPr>
          <p:nvPr/>
        </p:nvSpPr>
        <p:spPr bwMode="auto">
          <a:xfrm>
            <a:off x="2155826" y="2362202"/>
            <a:ext cx="2797175" cy="52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400">
                <a:cs typeface="+mn-cs"/>
              </a:rPr>
              <a:t>Sensitivity gain when S-curve is moved to the left in plot</a:t>
            </a:r>
          </a:p>
        </p:txBody>
      </p:sp>
      <p:sp>
        <p:nvSpPr>
          <p:cNvPr id="333832" name="Line 8"/>
          <p:cNvSpPr>
            <a:spLocks noChangeShapeType="1"/>
          </p:cNvSpPr>
          <p:nvPr/>
        </p:nvSpPr>
        <p:spPr bwMode="auto">
          <a:xfrm>
            <a:off x="3886200" y="2895600"/>
            <a:ext cx="838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33833" name="Text Box 9"/>
          <p:cNvSpPr txBox="1">
            <a:spLocks noChangeArrowheads="1"/>
          </p:cNvSpPr>
          <p:nvPr/>
        </p:nvSpPr>
        <p:spPr bwMode="auto">
          <a:xfrm>
            <a:off x="5943600" y="4132264"/>
            <a:ext cx="2667000" cy="10618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cs typeface="+mn-cs"/>
              </a:rPr>
              <a:t>Whole line = Uniform Sampling</a:t>
            </a:r>
          </a:p>
          <a:p>
            <a:pPr>
              <a:spcBef>
                <a:spcPct val="50000"/>
              </a:spcBef>
              <a:defRPr/>
            </a:pPr>
            <a:r>
              <a:rPr lang="en-US" sz="1400">
                <a:cs typeface="+mn-cs"/>
              </a:rPr>
              <a:t>Dashed lines = Various forms of time equivalent Non-Uniform Sampling</a:t>
            </a:r>
          </a:p>
        </p:txBody>
      </p:sp>
      <p:sp>
        <p:nvSpPr>
          <p:cNvPr id="333834" name="Line 10"/>
          <p:cNvSpPr>
            <a:spLocks noChangeShapeType="1"/>
          </p:cNvSpPr>
          <p:nvPr/>
        </p:nvSpPr>
        <p:spPr bwMode="auto">
          <a:xfrm flipH="1" flipV="1">
            <a:off x="5334000" y="42672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44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343900" cy="1139825"/>
          </a:xfrm>
        </p:spPr>
        <p:txBody>
          <a:bodyPr/>
          <a:lstStyle/>
          <a:p>
            <a:pPr>
              <a:defRPr/>
            </a:pPr>
            <a:r>
              <a:rPr lang="en-US" sz="3000" dirty="0">
                <a:latin typeface="+mn-lt"/>
              </a:rPr>
              <a:t>NUS brings sensitivity gain for certain situations</a:t>
            </a:r>
          </a:p>
        </p:txBody>
      </p:sp>
      <p:pic>
        <p:nvPicPr>
          <p:cNvPr id="5" name="Content Placeholder 4" descr="Figure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28760" r="25154" b="6156"/>
          <a:stretch/>
        </p:blipFill>
        <p:spPr>
          <a:xfrm>
            <a:off x="758826" y="912814"/>
            <a:ext cx="7458075" cy="52085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9FACAF-C8AF-8549-B547-FBEEA47CBFF5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1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362200"/>
            <a:ext cx="7696200" cy="11398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Practical Implementation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85968-2BDC-1341-8545-CEDF42BE0F2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5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852D3C-7B9B-2944-942A-B552A33D0606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272386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endParaRPr lang="en-US" sz="3200">
              <a:solidFill>
                <a:schemeClr val="tx2"/>
              </a:solidFill>
              <a:latin typeface="Garamond" charset="0"/>
            </a:endParaRPr>
          </a:p>
        </p:txBody>
      </p:sp>
      <p:sp>
        <p:nvSpPr>
          <p:cNvPr id="272387" name="Rectangle 3"/>
          <p:cNvSpPr>
            <a:spLocks noChangeArrowheads="1"/>
          </p:cNvSpPr>
          <p:nvPr/>
        </p:nvSpPr>
        <p:spPr bwMode="auto">
          <a:xfrm>
            <a:off x="381000" y="1371601"/>
            <a:ext cx="85344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endParaRPr lang="en-US" sz="1800" dirty="0">
              <a:cs typeface="+mn-cs"/>
            </a:endParaRP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#!/bin/</a:t>
            </a:r>
            <a:r>
              <a:rPr lang="sv-SE" sz="1400" dirty="0" err="1">
                <a:latin typeface="Courier" charset="0"/>
                <a:cs typeface="+mn-cs"/>
              </a:rPr>
              <a:t>csh</a:t>
            </a:r>
            <a:endParaRPr lang="sv-SE" sz="1400" dirty="0">
              <a:latin typeface="Courier" charset="0"/>
              <a:cs typeface="+mn-cs"/>
            </a:endParaRPr>
          </a:p>
          <a:p>
            <a:pPr>
              <a:defRPr/>
            </a:pPr>
            <a:endParaRPr lang="sv-SE" sz="1400" dirty="0">
              <a:latin typeface="Courier" charset="0"/>
              <a:cs typeface="+mn-cs"/>
            </a:endParaRP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bruk2pipe -in ./ser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-bad 0.0 -</a:t>
            </a:r>
            <a:r>
              <a:rPr lang="sv-SE" sz="1400" dirty="0" err="1">
                <a:latin typeface="Courier" charset="0"/>
                <a:cs typeface="+mn-cs"/>
              </a:rPr>
              <a:t>noaswap</a:t>
            </a:r>
            <a:r>
              <a:rPr lang="sv-SE" sz="1400" dirty="0">
                <a:latin typeface="Courier" charset="0"/>
                <a:cs typeface="+mn-cs"/>
              </a:rPr>
              <a:t> -DMX -</a:t>
            </a:r>
            <a:r>
              <a:rPr lang="sv-SE" sz="1400" dirty="0" err="1">
                <a:latin typeface="Courier" charset="0"/>
                <a:cs typeface="+mn-cs"/>
              </a:rPr>
              <a:t>decim</a:t>
            </a:r>
            <a:r>
              <a:rPr lang="sv-SE" sz="1400" dirty="0">
                <a:latin typeface="Courier" charset="0"/>
                <a:cs typeface="+mn-cs"/>
              </a:rPr>
              <a:t> 24 -</a:t>
            </a:r>
            <a:r>
              <a:rPr lang="sv-SE" sz="1400" dirty="0" err="1">
                <a:latin typeface="Courier" charset="0"/>
                <a:cs typeface="+mn-cs"/>
              </a:rPr>
              <a:t>dspfvs</a:t>
            </a:r>
            <a:r>
              <a:rPr lang="sv-SE" sz="1400" dirty="0">
                <a:latin typeface="Courier" charset="0"/>
                <a:cs typeface="+mn-cs"/>
              </a:rPr>
              <a:t> 12 -</a:t>
            </a:r>
            <a:r>
              <a:rPr lang="sv-SE" sz="1400" dirty="0" err="1">
                <a:latin typeface="Courier" charset="0"/>
                <a:cs typeface="+mn-cs"/>
              </a:rPr>
              <a:t>grpdly</a:t>
            </a:r>
            <a:r>
              <a:rPr lang="sv-SE" sz="1400" dirty="0">
                <a:latin typeface="Courier" charset="0"/>
                <a:cs typeface="+mn-cs"/>
              </a:rPr>
              <a:t> 0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xN</a:t>
            </a:r>
            <a:r>
              <a:rPr lang="sv-SE" sz="1400" dirty="0">
                <a:latin typeface="Courier" charset="0"/>
                <a:cs typeface="+mn-cs"/>
              </a:rPr>
              <a:t>              2048  -</a:t>
            </a:r>
            <a:r>
              <a:rPr lang="sv-SE" sz="1400" dirty="0" err="1">
                <a:latin typeface="Courier" charset="0"/>
                <a:cs typeface="+mn-cs"/>
              </a:rPr>
              <a:t>yN</a:t>
            </a:r>
            <a:r>
              <a:rPr lang="sv-SE" sz="1400" dirty="0">
                <a:latin typeface="Courier" charset="0"/>
                <a:cs typeface="+mn-cs"/>
              </a:rPr>
              <a:t>               128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xT</a:t>
            </a:r>
            <a:r>
              <a:rPr lang="sv-SE" sz="1400" dirty="0">
                <a:latin typeface="Courier" charset="0"/>
                <a:cs typeface="+mn-cs"/>
              </a:rPr>
              <a:t>              1024  -</a:t>
            </a:r>
            <a:r>
              <a:rPr lang="sv-SE" sz="1400" dirty="0" err="1">
                <a:latin typeface="Courier" charset="0"/>
                <a:cs typeface="+mn-cs"/>
              </a:rPr>
              <a:t>yT</a:t>
            </a:r>
            <a:r>
              <a:rPr lang="sv-SE" sz="1400" dirty="0">
                <a:latin typeface="Courier" charset="0"/>
                <a:cs typeface="+mn-cs"/>
              </a:rPr>
              <a:t>                64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xMODE</a:t>
            </a:r>
            <a:r>
              <a:rPr lang="sv-SE" sz="1400" dirty="0">
                <a:latin typeface="Courier" charset="0"/>
                <a:cs typeface="+mn-cs"/>
              </a:rPr>
              <a:t>            DQD  -</a:t>
            </a:r>
            <a:r>
              <a:rPr lang="sv-SE" sz="1400" dirty="0" err="1">
                <a:latin typeface="Courier" charset="0"/>
                <a:cs typeface="+mn-cs"/>
              </a:rPr>
              <a:t>yMODE</a:t>
            </a:r>
            <a:r>
              <a:rPr lang="sv-SE" sz="1400" dirty="0">
                <a:latin typeface="Courier" charset="0"/>
                <a:cs typeface="+mn-cs"/>
              </a:rPr>
              <a:t>  Echo-</a:t>
            </a:r>
            <a:r>
              <a:rPr lang="sv-SE" sz="1400" dirty="0" err="1">
                <a:latin typeface="Courier" charset="0"/>
                <a:cs typeface="+mn-cs"/>
              </a:rPr>
              <a:t>AntiEcho</a:t>
            </a:r>
            <a:r>
              <a:rPr lang="sv-SE" sz="1400" dirty="0">
                <a:latin typeface="Courier" charset="0"/>
                <a:cs typeface="+mn-cs"/>
              </a:rPr>
              <a:t>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xSW</a:t>
            </a:r>
            <a:r>
              <a:rPr lang="sv-SE" sz="1400" dirty="0">
                <a:latin typeface="Courier" charset="0"/>
                <a:cs typeface="+mn-cs"/>
              </a:rPr>
              <a:t>         7002.801  -</a:t>
            </a:r>
            <a:r>
              <a:rPr lang="sv-SE" sz="1400" dirty="0" err="1">
                <a:latin typeface="Courier" charset="0"/>
                <a:cs typeface="+mn-cs"/>
              </a:rPr>
              <a:t>ySW</a:t>
            </a:r>
            <a:r>
              <a:rPr lang="sv-SE" sz="1400" dirty="0">
                <a:latin typeface="Courier" charset="0"/>
                <a:cs typeface="+mn-cs"/>
              </a:rPr>
              <a:t>         1824.568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xOBS</a:t>
            </a:r>
            <a:r>
              <a:rPr lang="sv-SE" sz="1400" dirty="0">
                <a:latin typeface="Courier" charset="0"/>
                <a:cs typeface="+mn-cs"/>
              </a:rPr>
              <a:t>         500.132  -</a:t>
            </a:r>
            <a:r>
              <a:rPr lang="sv-SE" sz="1400" dirty="0" err="1">
                <a:latin typeface="Courier" charset="0"/>
                <a:cs typeface="+mn-cs"/>
              </a:rPr>
              <a:t>yOBS</a:t>
            </a:r>
            <a:r>
              <a:rPr lang="sv-SE" sz="1400" dirty="0">
                <a:latin typeface="Courier" charset="0"/>
                <a:cs typeface="+mn-cs"/>
              </a:rPr>
              <a:t>          50.684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xCAR</a:t>
            </a:r>
            <a:r>
              <a:rPr lang="sv-SE" sz="1400" dirty="0">
                <a:latin typeface="Courier" charset="0"/>
                <a:cs typeface="+mn-cs"/>
              </a:rPr>
              <a:t>           4.769  -</a:t>
            </a:r>
            <a:r>
              <a:rPr lang="sv-SE" sz="1400" dirty="0" err="1">
                <a:latin typeface="Courier" charset="0"/>
                <a:cs typeface="+mn-cs"/>
              </a:rPr>
              <a:t>yCAR</a:t>
            </a:r>
            <a:r>
              <a:rPr lang="sv-SE" sz="1400" dirty="0">
                <a:latin typeface="Courier" charset="0"/>
                <a:cs typeface="+mn-cs"/>
              </a:rPr>
              <a:t>         118.066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xLAB</a:t>
            </a:r>
            <a:r>
              <a:rPr lang="sv-SE" sz="1400" dirty="0">
                <a:latin typeface="Courier" charset="0"/>
                <a:cs typeface="+mn-cs"/>
              </a:rPr>
              <a:t>              HN  -</a:t>
            </a:r>
            <a:r>
              <a:rPr lang="sv-SE" sz="1400" dirty="0" err="1">
                <a:latin typeface="Courier" charset="0"/>
                <a:cs typeface="+mn-cs"/>
              </a:rPr>
              <a:t>yLAB</a:t>
            </a:r>
            <a:r>
              <a:rPr lang="sv-SE" sz="1400" dirty="0">
                <a:latin typeface="Courier" charset="0"/>
                <a:cs typeface="+mn-cs"/>
              </a:rPr>
              <a:t>             15N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ndim</a:t>
            </a:r>
            <a:r>
              <a:rPr lang="sv-SE" sz="1400" dirty="0">
                <a:latin typeface="Courier" charset="0"/>
                <a:cs typeface="+mn-cs"/>
              </a:rPr>
              <a:t>               2  -aq2D          States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out</a:t>
            </a:r>
            <a:r>
              <a:rPr lang="sv-SE" sz="1400" dirty="0">
                <a:latin typeface="Courier" charset="0"/>
                <a:cs typeface="+mn-cs"/>
              </a:rPr>
              <a:t> ./</a:t>
            </a:r>
            <a:r>
              <a:rPr lang="sv-SE" sz="1400" dirty="0" err="1">
                <a:latin typeface="Courier" charset="0"/>
                <a:cs typeface="+mn-cs"/>
              </a:rPr>
              <a:t>test.fid</a:t>
            </a:r>
            <a:r>
              <a:rPr lang="sv-SE" sz="1400" dirty="0">
                <a:latin typeface="Courier" charset="0"/>
                <a:cs typeface="+mn-cs"/>
              </a:rPr>
              <a:t> -verb -</a:t>
            </a:r>
            <a:r>
              <a:rPr lang="sv-SE" sz="1400" dirty="0" err="1">
                <a:latin typeface="Courier" charset="0"/>
                <a:cs typeface="+mn-cs"/>
              </a:rPr>
              <a:t>ov</a:t>
            </a:r>
            <a:endParaRPr lang="sv-SE" sz="1400" dirty="0">
              <a:latin typeface="Courier" charset="0"/>
              <a:cs typeface="+mn-cs"/>
            </a:endParaRPr>
          </a:p>
          <a:p>
            <a:pPr>
              <a:defRPr/>
            </a:pPr>
            <a:endParaRPr lang="sv-SE" sz="1400" dirty="0">
              <a:latin typeface="Courier" charset="0"/>
              <a:cs typeface="+mn-cs"/>
            </a:endParaRPr>
          </a:p>
          <a:p>
            <a:pPr>
              <a:defRPr/>
            </a:pPr>
            <a:endParaRPr lang="en-US" sz="1400" dirty="0">
              <a:latin typeface="Courier" charset="0"/>
              <a:cs typeface="+mn-cs"/>
            </a:endParaRPr>
          </a:p>
          <a:p>
            <a:pPr>
              <a:defRPr/>
            </a:pPr>
            <a:endParaRPr lang="en-US" sz="1400" dirty="0">
              <a:latin typeface="Courier" charset="0"/>
              <a:cs typeface="+mn-cs"/>
            </a:endParaRPr>
          </a:p>
        </p:txBody>
      </p:sp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3400" dirty="0">
                <a:solidFill>
                  <a:schemeClr val="tx2"/>
                </a:solidFill>
                <a:latin typeface="Garamond" charset="0"/>
                <a:cs typeface="+mn-cs"/>
              </a:rPr>
              <a:t>2D: </a:t>
            </a:r>
            <a:r>
              <a:rPr lang="en-US" sz="3400" dirty="0" err="1">
                <a:solidFill>
                  <a:schemeClr val="tx2"/>
                </a:solidFill>
                <a:latin typeface="Garamond" charset="0"/>
                <a:cs typeface="+mn-cs"/>
              </a:rPr>
              <a:t>fid.com</a:t>
            </a:r>
            <a:endParaRPr lang="en-US" sz="4200" dirty="0">
              <a:solidFill>
                <a:schemeClr val="tx2"/>
              </a:solidFill>
              <a:latin typeface="Garamon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5940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499C3E-0E7C-CD43-BB43-6A38B7CB0895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270338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endParaRPr lang="en-US" sz="3200">
              <a:solidFill>
                <a:schemeClr val="tx2"/>
              </a:solidFill>
              <a:latin typeface="Garamond" charset="0"/>
            </a:endParaRPr>
          </a:p>
        </p:txBody>
      </p:sp>
      <p:sp>
        <p:nvSpPr>
          <p:cNvPr id="270341" name="Rectangle 5"/>
          <p:cNvSpPr>
            <a:spLocks noChangeArrowheads="1"/>
          </p:cNvSpPr>
          <p:nvPr/>
        </p:nvSpPr>
        <p:spPr bwMode="auto">
          <a:xfrm>
            <a:off x="381000" y="914401"/>
            <a:ext cx="8534400" cy="529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endParaRPr lang="en-US" sz="1800" dirty="0">
              <a:cs typeface="+mn-cs"/>
            </a:endParaRP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#!/bin/csh</a:t>
            </a:r>
          </a:p>
          <a:p>
            <a:pPr>
              <a:defRPr/>
            </a:pPr>
            <a:endParaRPr lang="is-IS" sz="1600" dirty="0">
              <a:latin typeface="Courier" charset="0"/>
              <a:cs typeface="+mn-cs"/>
            </a:endParaRP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nmrPipe -in test.fid \</a:t>
            </a: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| nmrPipe -fn SOL                                    \</a:t>
            </a: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| nmrPipe -fn SP -off 0.5 -end 0.98 -size 512 -c 0.5 \</a:t>
            </a: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| nmrPipe -fn ZF -size 1024                          \</a:t>
            </a: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| nmrPipe -fn FT -auto                               \</a:t>
            </a: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| nmrPipe -fn PS -p0 90.0 -p1 0.0 -di                \</a:t>
            </a: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| nmrPipe -fn EXT -left -sw -verb                    \</a:t>
            </a: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| nmrPipe -fn TP                                     \</a:t>
            </a: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| </a:t>
            </a:r>
            <a:r>
              <a:rPr lang="is-IS" sz="1600" dirty="0">
                <a:solidFill>
                  <a:srgbClr val="FF0000"/>
                </a:solidFill>
                <a:latin typeface="Courier" charset="0"/>
                <a:cs typeface="+mn-cs"/>
              </a:rPr>
              <a:t>istHMS_20121112_64b –xN 256 -sched ./sched.1d -itr 500 \</a:t>
            </a: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| nmrPipe -fn SP -off 0.5 -end 0.98 -c 0.5           \</a:t>
            </a: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| nmrPipe -fn ZF -auto                               \</a:t>
            </a: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| nmrPipe -fn FT -auto                               \</a:t>
            </a: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| nmrPipe -fn PS -p0 -90.0 -p1 0.1 -di -verb         \</a:t>
            </a: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| nmrPipe -fn POLY -ord 0 -auto                      \</a:t>
            </a: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| nmrPipe -fn TP                                     \</a:t>
            </a: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| nmrPipe -fn POLY -ord 0 -auto                      \</a:t>
            </a:r>
          </a:p>
          <a:p>
            <a:pPr>
              <a:defRPr/>
            </a:pPr>
            <a:r>
              <a:rPr lang="is-IS" sz="1600" dirty="0">
                <a:latin typeface="Courier" charset="0"/>
                <a:cs typeface="+mn-cs"/>
              </a:rPr>
              <a:t>          -ov -out test.ft2</a:t>
            </a:r>
          </a:p>
          <a:p>
            <a:pPr>
              <a:defRPr/>
            </a:pPr>
            <a:endParaRPr lang="is-IS" sz="1600" dirty="0">
              <a:solidFill>
                <a:srgbClr val="FF0000"/>
              </a:solidFill>
              <a:latin typeface="Courier" charset="0"/>
              <a:cs typeface="+mn-cs"/>
            </a:endParaRPr>
          </a:p>
        </p:txBody>
      </p:sp>
      <p:sp>
        <p:nvSpPr>
          <p:cNvPr id="270342" name="Rectangle 6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3400" dirty="0">
                <a:solidFill>
                  <a:schemeClr val="tx2"/>
                </a:solidFill>
                <a:latin typeface="Garamond" charset="0"/>
                <a:cs typeface="+mn-cs"/>
              </a:rPr>
              <a:t>2D: ft12.com</a:t>
            </a:r>
            <a:endParaRPr lang="en-US" sz="4200" dirty="0">
              <a:solidFill>
                <a:schemeClr val="tx2"/>
              </a:solidFill>
              <a:latin typeface="Garamon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6237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38997A-5AC4-C143-9A23-3C5F6F65EA47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272386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endParaRPr lang="en-US" sz="3200">
              <a:solidFill>
                <a:schemeClr val="tx2"/>
              </a:solidFill>
              <a:latin typeface="Garamond" charset="0"/>
            </a:endParaRPr>
          </a:p>
        </p:txBody>
      </p:sp>
      <p:sp>
        <p:nvSpPr>
          <p:cNvPr id="272387" name="Rectangle 3"/>
          <p:cNvSpPr>
            <a:spLocks noChangeArrowheads="1"/>
          </p:cNvSpPr>
          <p:nvPr/>
        </p:nvSpPr>
        <p:spPr bwMode="auto">
          <a:xfrm>
            <a:off x="381000" y="1371600"/>
            <a:ext cx="85344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endParaRPr lang="en-US" sz="1800" dirty="0">
              <a:cs typeface="+mn-cs"/>
            </a:endParaRP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#!/bin/</a:t>
            </a:r>
            <a:r>
              <a:rPr lang="sv-SE" sz="1400" dirty="0" err="1">
                <a:latin typeface="Courier" charset="0"/>
                <a:cs typeface="+mn-cs"/>
              </a:rPr>
              <a:t>csh</a:t>
            </a:r>
            <a:endParaRPr lang="sv-SE" sz="1400" dirty="0">
              <a:latin typeface="Courier" charset="0"/>
              <a:cs typeface="+mn-cs"/>
            </a:endParaRPr>
          </a:p>
          <a:p>
            <a:pPr>
              <a:defRPr/>
            </a:pPr>
            <a:endParaRPr lang="sv-SE" sz="1400" dirty="0">
              <a:latin typeface="Courier" charset="0"/>
              <a:cs typeface="+mn-cs"/>
            </a:endParaRP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bruk2pipe -in ./ser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-bad 0.0 -</a:t>
            </a:r>
            <a:r>
              <a:rPr lang="sv-SE" sz="1400" dirty="0" err="1">
                <a:latin typeface="Courier" charset="0"/>
                <a:cs typeface="+mn-cs"/>
              </a:rPr>
              <a:t>noaswap</a:t>
            </a:r>
            <a:r>
              <a:rPr lang="sv-SE" sz="1400" dirty="0">
                <a:latin typeface="Courier" charset="0"/>
                <a:cs typeface="+mn-cs"/>
              </a:rPr>
              <a:t> -DMX -</a:t>
            </a:r>
            <a:r>
              <a:rPr lang="sv-SE" sz="1400" dirty="0" err="1">
                <a:latin typeface="Courier" charset="0"/>
                <a:cs typeface="+mn-cs"/>
              </a:rPr>
              <a:t>decim</a:t>
            </a:r>
            <a:r>
              <a:rPr lang="sv-SE" sz="1400" dirty="0">
                <a:latin typeface="Courier" charset="0"/>
                <a:cs typeface="+mn-cs"/>
              </a:rPr>
              <a:t> 24 -</a:t>
            </a:r>
            <a:r>
              <a:rPr lang="sv-SE" sz="1400" dirty="0" err="1">
                <a:latin typeface="Courier" charset="0"/>
                <a:cs typeface="+mn-cs"/>
              </a:rPr>
              <a:t>dspfvs</a:t>
            </a:r>
            <a:r>
              <a:rPr lang="sv-SE" sz="1400" dirty="0">
                <a:latin typeface="Courier" charset="0"/>
                <a:cs typeface="+mn-cs"/>
              </a:rPr>
              <a:t> 12 -</a:t>
            </a:r>
            <a:r>
              <a:rPr lang="sv-SE" sz="1400" dirty="0" err="1">
                <a:latin typeface="Courier" charset="0"/>
                <a:cs typeface="+mn-cs"/>
              </a:rPr>
              <a:t>grpdly</a:t>
            </a:r>
            <a:r>
              <a:rPr lang="sv-SE" sz="1400" dirty="0">
                <a:latin typeface="Courier" charset="0"/>
                <a:cs typeface="+mn-cs"/>
              </a:rPr>
              <a:t> 0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xN</a:t>
            </a:r>
            <a:r>
              <a:rPr lang="sv-SE" sz="1400" dirty="0">
                <a:latin typeface="Courier" charset="0"/>
                <a:cs typeface="+mn-cs"/>
              </a:rPr>
              <a:t>              2048  -</a:t>
            </a:r>
            <a:r>
              <a:rPr lang="sv-SE" sz="1400" dirty="0" err="1">
                <a:latin typeface="Courier" charset="0"/>
                <a:cs typeface="+mn-cs"/>
              </a:rPr>
              <a:t>yN</a:t>
            </a:r>
            <a:r>
              <a:rPr lang="sv-SE" sz="1400" dirty="0">
                <a:latin typeface="Courier" charset="0"/>
                <a:cs typeface="+mn-cs"/>
              </a:rPr>
              <a:t>                 </a:t>
            </a:r>
            <a:r>
              <a:rPr lang="sv-SE" sz="1400" dirty="0">
                <a:solidFill>
                  <a:srgbClr val="FF0000"/>
                </a:solidFill>
                <a:latin typeface="Courier" charset="0"/>
                <a:cs typeface="+mn-cs"/>
              </a:rPr>
              <a:t>4</a:t>
            </a: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zN</a:t>
            </a:r>
            <a:r>
              <a:rPr lang="sv-SE" sz="1400" dirty="0">
                <a:latin typeface="Courier" charset="0"/>
                <a:cs typeface="+mn-cs"/>
              </a:rPr>
              <a:t>               </a:t>
            </a:r>
            <a:r>
              <a:rPr lang="sv-SE" sz="1400" dirty="0">
                <a:solidFill>
                  <a:srgbClr val="FF0000"/>
                </a:solidFill>
                <a:latin typeface="Courier" charset="0"/>
                <a:cs typeface="+mn-cs"/>
              </a:rPr>
              <a:t>818</a:t>
            </a:r>
            <a:r>
              <a:rPr lang="sv-SE" sz="1400" dirty="0">
                <a:latin typeface="Courier" charset="0"/>
                <a:cs typeface="+mn-cs"/>
              </a:rPr>
              <a:t>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xT</a:t>
            </a:r>
            <a:r>
              <a:rPr lang="sv-SE" sz="1400" dirty="0">
                <a:latin typeface="Courier" charset="0"/>
                <a:cs typeface="+mn-cs"/>
              </a:rPr>
              <a:t>              1024  -</a:t>
            </a:r>
            <a:r>
              <a:rPr lang="sv-SE" sz="1400" dirty="0" err="1">
                <a:latin typeface="Courier" charset="0"/>
                <a:cs typeface="+mn-cs"/>
              </a:rPr>
              <a:t>yT</a:t>
            </a:r>
            <a:r>
              <a:rPr lang="sv-SE" sz="1400" dirty="0">
                <a:latin typeface="Courier" charset="0"/>
                <a:cs typeface="+mn-cs"/>
              </a:rPr>
              <a:t>                 </a:t>
            </a:r>
            <a:r>
              <a:rPr lang="sv-SE" sz="1400" dirty="0">
                <a:solidFill>
                  <a:srgbClr val="FF0000"/>
                </a:solidFill>
                <a:latin typeface="Courier" charset="0"/>
                <a:cs typeface="+mn-cs"/>
              </a:rPr>
              <a:t>4</a:t>
            </a: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zT</a:t>
            </a:r>
            <a:r>
              <a:rPr lang="sv-SE" sz="1400" dirty="0">
                <a:latin typeface="Courier" charset="0"/>
                <a:cs typeface="+mn-cs"/>
              </a:rPr>
              <a:t>               </a:t>
            </a:r>
            <a:r>
              <a:rPr lang="sv-SE" sz="1400" dirty="0">
                <a:solidFill>
                  <a:srgbClr val="FF0000"/>
                </a:solidFill>
                <a:latin typeface="Courier" charset="0"/>
                <a:cs typeface="+mn-cs"/>
              </a:rPr>
              <a:t>818</a:t>
            </a:r>
            <a:r>
              <a:rPr lang="sv-SE" sz="1400" dirty="0">
                <a:latin typeface="Courier" charset="0"/>
                <a:cs typeface="+mn-cs"/>
              </a:rPr>
              <a:t>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xMODE</a:t>
            </a:r>
            <a:r>
              <a:rPr lang="sv-SE" sz="1400" dirty="0">
                <a:latin typeface="Courier" charset="0"/>
                <a:cs typeface="+mn-cs"/>
              </a:rPr>
              <a:t>            DQD  -</a:t>
            </a:r>
            <a:r>
              <a:rPr lang="sv-SE" sz="1400" dirty="0" err="1">
                <a:latin typeface="Courier" charset="0"/>
                <a:cs typeface="+mn-cs"/>
              </a:rPr>
              <a:t>yMODE</a:t>
            </a:r>
            <a:r>
              <a:rPr lang="sv-SE" sz="1400" dirty="0">
                <a:latin typeface="Courier" charset="0"/>
                <a:cs typeface="+mn-cs"/>
              </a:rPr>
              <a:t>           </a:t>
            </a:r>
            <a:r>
              <a:rPr lang="sv-SE" sz="1400" dirty="0">
                <a:solidFill>
                  <a:srgbClr val="FF0000"/>
                </a:solidFill>
                <a:latin typeface="Courier" charset="0"/>
                <a:cs typeface="+mn-cs"/>
              </a:rPr>
              <a:t>Real</a:t>
            </a: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zMODE</a:t>
            </a:r>
            <a:r>
              <a:rPr lang="sv-SE" sz="1400" dirty="0">
                <a:latin typeface="Courier" charset="0"/>
                <a:cs typeface="+mn-cs"/>
              </a:rPr>
              <a:t>           </a:t>
            </a:r>
            <a:r>
              <a:rPr lang="sv-SE" sz="1400" dirty="0">
                <a:solidFill>
                  <a:srgbClr val="FF0000"/>
                </a:solidFill>
                <a:latin typeface="Courier" charset="0"/>
                <a:cs typeface="+mn-cs"/>
              </a:rPr>
              <a:t>Real</a:t>
            </a:r>
            <a:r>
              <a:rPr lang="sv-SE" sz="1400" dirty="0">
                <a:latin typeface="Courier" charset="0"/>
                <a:cs typeface="+mn-cs"/>
              </a:rPr>
              <a:t>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xSW</a:t>
            </a:r>
            <a:r>
              <a:rPr lang="sv-SE" sz="1400" dirty="0">
                <a:latin typeface="Courier" charset="0"/>
                <a:cs typeface="+mn-cs"/>
              </a:rPr>
              <a:t>         8012.821  -</a:t>
            </a:r>
            <a:r>
              <a:rPr lang="sv-SE" sz="1400" dirty="0" err="1">
                <a:latin typeface="Courier" charset="0"/>
                <a:cs typeface="+mn-cs"/>
              </a:rPr>
              <a:t>ySW</a:t>
            </a:r>
            <a:r>
              <a:rPr lang="sv-SE" sz="1400" dirty="0">
                <a:latin typeface="Courier" charset="0"/>
                <a:cs typeface="+mn-cs"/>
              </a:rPr>
              <a:t>         1824.818  -</a:t>
            </a:r>
            <a:r>
              <a:rPr lang="sv-SE" sz="1400" dirty="0" err="1">
                <a:latin typeface="Courier" charset="0"/>
                <a:cs typeface="+mn-cs"/>
              </a:rPr>
              <a:t>zSW</a:t>
            </a:r>
            <a:r>
              <a:rPr lang="sv-SE" sz="1400" dirty="0">
                <a:latin typeface="Courier" charset="0"/>
                <a:cs typeface="+mn-cs"/>
              </a:rPr>
              <a:t>         4032.258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xOBS</a:t>
            </a:r>
            <a:r>
              <a:rPr lang="sv-SE" sz="1400" dirty="0">
                <a:latin typeface="Courier" charset="0"/>
                <a:cs typeface="+mn-cs"/>
              </a:rPr>
              <a:t>         500.132  -</a:t>
            </a:r>
            <a:r>
              <a:rPr lang="sv-SE" sz="1400" dirty="0" err="1">
                <a:latin typeface="Courier" charset="0"/>
                <a:cs typeface="+mn-cs"/>
              </a:rPr>
              <a:t>yOBS</a:t>
            </a:r>
            <a:r>
              <a:rPr lang="sv-SE" sz="1400" dirty="0">
                <a:latin typeface="Courier" charset="0"/>
                <a:cs typeface="+mn-cs"/>
              </a:rPr>
              <a:t>          50.684  -</a:t>
            </a:r>
            <a:r>
              <a:rPr lang="sv-SE" sz="1400" dirty="0" err="1">
                <a:latin typeface="Courier" charset="0"/>
                <a:cs typeface="+mn-cs"/>
              </a:rPr>
              <a:t>zOBS</a:t>
            </a:r>
            <a:r>
              <a:rPr lang="sv-SE" sz="1400" dirty="0">
                <a:latin typeface="Courier" charset="0"/>
                <a:cs typeface="+mn-cs"/>
              </a:rPr>
              <a:t>         125.764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xCAR</a:t>
            </a:r>
            <a:r>
              <a:rPr lang="sv-SE" sz="1400" dirty="0">
                <a:latin typeface="Courier" charset="0"/>
                <a:cs typeface="+mn-cs"/>
              </a:rPr>
              <a:t>           4.772  -</a:t>
            </a:r>
            <a:r>
              <a:rPr lang="sv-SE" sz="1400" dirty="0" err="1">
                <a:latin typeface="Courier" charset="0"/>
                <a:cs typeface="+mn-cs"/>
              </a:rPr>
              <a:t>yCAR</a:t>
            </a:r>
            <a:r>
              <a:rPr lang="sv-SE" sz="1400" dirty="0">
                <a:latin typeface="Courier" charset="0"/>
                <a:cs typeface="+mn-cs"/>
              </a:rPr>
              <a:t>         119.571  -</a:t>
            </a:r>
            <a:r>
              <a:rPr lang="sv-SE" sz="1400" dirty="0" err="1">
                <a:latin typeface="Courier" charset="0"/>
                <a:cs typeface="+mn-cs"/>
              </a:rPr>
              <a:t>zCAR</a:t>
            </a:r>
            <a:r>
              <a:rPr lang="sv-SE" sz="1400" dirty="0">
                <a:latin typeface="Courier" charset="0"/>
                <a:cs typeface="+mn-cs"/>
              </a:rPr>
              <a:t>          54.082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xLAB</a:t>
            </a:r>
            <a:r>
              <a:rPr lang="sv-SE" sz="1400" dirty="0">
                <a:latin typeface="Courier" charset="0"/>
                <a:cs typeface="+mn-cs"/>
              </a:rPr>
              <a:t>              HN  -</a:t>
            </a:r>
            <a:r>
              <a:rPr lang="sv-SE" sz="1400" dirty="0" err="1">
                <a:latin typeface="Courier" charset="0"/>
                <a:cs typeface="+mn-cs"/>
              </a:rPr>
              <a:t>yLAB</a:t>
            </a:r>
            <a:r>
              <a:rPr lang="sv-SE" sz="1400" dirty="0">
                <a:latin typeface="Courier" charset="0"/>
                <a:cs typeface="+mn-cs"/>
              </a:rPr>
              <a:t>             15N  -</a:t>
            </a:r>
            <a:r>
              <a:rPr lang="sv-SE" sz="1400" dirty="0" err="1">
                <a:latin typeface="Courier" charset="0"/>
                <a:cs typeface="+mn-cs"/>
              </a:rPr>
              <a:t>zLAB</a:t>
            </a:r>
            <a:r>
              <a:rPr lang="sv-SE" sz="1400" dirty="0">
                <a:latin typeface="Courier" charset="0"/>
                <a:cs typeface="+mn-cs"/>
              </a:rPr>
              <a:t>             13C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  -</a:t>
            </a:r>
            <a:r>
              <a:rPr lang="sv-SE" sz="1400" dirty="0" err="1">
                <a:latin typeface="Courier" charset="0"/>
                <a:cs typeface="+mn-cs"/>
              </a:rPr>
              <a:t>ndim</a:t>
            </a:r>
            <a:r>
              <a:rPr lang="sv-SE" sz="1400" dirty="0">
                <a:latin typeface="Courier" charset="0"/>
                <a:cs typeface="+mn-cs"/>
              </a:rPr>
              <a:t>               3  -aq2D          States                         \</a:t>
            </a:r>
          </a:p>
          <a:p>
            <a:pPr>
              <a:defRPr/>
            </a:pPr>
            <a:r>
              <a:rPr lang="sv-SE" sz="1400" dirty="0">
                <a:solidFill>
                  <a:srgbClr val="FF0000"/>
                </a:solidFill>
                <a:latin typeface="Courier" charset="0"/>
                <a:cs typeface="+mn-cs"/>
              </a:rPr>
              <a:t>| </a:t>
            </a:r>
            <a:r>
              <a:rPr lang="sv-SE" sz="1400" dirty="0" err="1">
                <a:solidFill>
                  <a:srgbClr val="FF0000"/>
                </a:solidFill>
                <a:latin typeface="Courier" charset="0"/>
                <a:cs typeface="+mn-cs"/>
              </a:rPr>
              <a:t>nmrPipe</a:t>
            </a:r>
            <a:r>
              <a:rPr lang="sv-SE" sz="1400" dirty="0">
                <a:solidFill>
                  <a:srgbClr val="FF0000"/>
                </a:solidFill>
                <a:latin typeface="Courier" charset="0"/>
                <a:cs typeface="+mn-cs"/>
              </a:rPr>
              <a:t> -</a:t>
            </a:r>
            <a:r>
              <a:rPr lang="sv-SE" sz="1400" dirty="0" err="1">
                <a:solidFill>
                  <a:srgbClr val="FF0000"/>
                </a:solidFill>
                <a:latin typeface="Courier" charset="0"/>
                <a:cs typeface="+mn-cs"/>
              </a:rPr>
              <a:t>fn</a:t>
            </a:r>
            <a:r>
              <a:rPr lang="sv-SE" sz="1400" dirty="0">
                <a:solidFill>
                  <a:srgbClr val="FF0000"/>
                </a:solidFill>
                <a:latin typeface="Courier" charset="0"/>
                <a:cs typeface="+mn-cs"/>
              </a:rPr>
              <a:t> MAC -</a:t>
            </a:r>
            <a:r>
              <a:rPr lang="sv-SE" sz="1400" dirty="0" err="1">
                <a:solidFill>
                  <a:srgbClr val="FF0000"/>
                </a:solidFill>
                <a:latin typeface="Courier" charset="0"/>
                <a:cs typeface="+mn-cs"/>
              </a:rPr>
              <a:t>macro</a:t>
            </a:r>
            <a:r>
              <a:rPr lang="sv-SE" sz="1400" dirty="0">
                <a:solidFill>
                  <a:srgbClr val="FF0000"/>
                </a:solidFill>
                <a:latin typeface="Courier" charset="0"/>
                <a:cs typeface="+mn-cs"/>
              </a:rPr>
              <a:t> $NMRTXT/</a:t>
            </a:r>
            <a:r>
              <a:rPr lang="sv-SE" sz="1400" dirty="0" err="1">
                <a:solidFill>
                  <a:srgbClr val="FF0000"/>
                </a:solidFill>
                <a:latin typeface="Courier" charset="0"/>
                <a:cs typeface="+mn-cs"/>
              </a:rPr>
              <a:t>ranceY.M</a:t>
            </a:r>
            <a:r>
              <a:rPr lang="sv-SE" sz="1400" dirty="0">
                <a:solidFill>
                  <a:srgbClr val="FF0000"/>
                </a:solidFill>
                <a:latin typeface="Courier" charset="0"/>
                <a:cs typeface="+mn-cs"/>
              </a:rPr>
              <a:t> -</a:t>
            </a:r>
            <a:r>
              <a:rPr lang="sv-SE" sz="1400" dirty="0" err="1">
                <a:solidFill>
                  <a:srgbClr val="FF0000"/>
                </a:solidFill>
                <a:latin typeface="Courier" charset="0"/>
                <a:cs typeface="+mn-cs"/>
              </a:rPr>
              <a:t>noRd</a:t>
            </a:r>
            <a:r>
              <a:rPr lang="sv-SE" sz="1400" dirty="0">
                <a:solidFill>
                  <a:srgbClr val="FF0000"/>
                </a:solidFill>
                <a:latin typeface="Courier" charset="0"/>
                <a:cs typeface="+mn-cs"/>
              </a:rPr>
              <a:t> -</a:t>
            </a:r>
            <a:r>
              <a:rPr lang="sv-SE" sz="1400" dirty="0" err="1">
                <a:solidFill>
                  <a:srgbClr val="FF0000"/>
                </a:solidFill>
                <a:latin typeface="Courier" charset="0"/>
                <a:cs typeface="+mn-cs"/>
              </a:rPr>
              <a:t>noWr</a:t>
            </a:r>
            <a:r>
              <a:rPr lang="sv-SE" sz="1400" dirty="0">
                <a:latin typeface="Courier" charset="0"/>
                <a:cs typeface="+mn-cs"/>
              </a:rPr>
              <a:t>   \</a:t>
            </a:r>
          </a:p>
          <a:p>
            <a:pPr>
              <a:defRPr/>
            </a:pPr>
            <a:r>
              <a:rPr lang="sv-SE" sz="1400" dirty="0">
                <a:latin typeface="Courier" charset="0"/>
                <a:cs typeface="+mn-cs"/>
              </a:rPr>
              <a:t>| pipe2xyz -x -</a:t>
            </a:r>
            <a:r>
              <a:rPr lang="sv-SE" sz="1400" dirty="0" err="1">
                <a:latin typeface="Courier" charset="0"/>
                <a:cs typeface="+mn-cs"/>
              </a:rPr>
              <a:t>out</a:t>
            </a:r>
            <a:r>
              <a:rPr lang="sv-SE" sz="1400" dirty="0">
                <a:latin typeface="Courier" charset="0"/>
                <a:cs typeface="+mn-cs"/>
              </a:rPr>
              <a:t> ./</a:t>
            </a:r>
            <a:r>
              <a:rPr lang="sv-SE" sz="1400" dirty="0" err="1">
                <a:latin typeface="Courier" charset="0"/>
                <a:cs typeface="+mn-cs"/>
              </a:rPr>
              <a:t>fid</a:t>
            </a:r>
            <a:r>
              <a:rPr lang="sv-SE" sz="1400" dirty="0">
                <a:latin typeface="Courier" charset="0"/>
                <a:cs typeface="+mn-cs"/>
              </a:rPr>
              <a:t>/test%03d.fid -verb -</a:t>
            </a:r>
            <a:r>
              <a:rPr lang="sv-SE" sz="1400" dirty="0" err="1">
                <a:latin typeface="Courier" charset="0"/>
                <a:cs typeface="+mn-cs"/>
              </a:rPr>
              <a:t>ov</a:t>
            </a:r>
            <a:r>
              <a:rPr lang="sv-SE" sz="1400" dirty="0">
                <a:latin typeface="Courier" charset="0"/>
                <a:cs typeface="+mn-cs"/>
              </a:rPr>
              <a:t> -</a:t>
            </a:r>
            <a:r>
              <a:rPr lang="sv-SE" sz="1400" dirty="0" err="1">
                <a:latin typeface="Courier" charset="0"/>
                <a:cs typeface="+mn-cs"/>
              </a:rPr>
              <a:t>to</a:t>
            </a:r>
            <a:r>
              <a:rPr lang="sv-SE" sz="1400" dirty="0">
                <a:latin typeface="Courier" charset="0"/>
                <a:cs typeface="+mn-cs"/>
              </a:rPr>
              <a:t> 0</a:t>
            </a:r>
          </a:p>
          <a:p>
            <a:pPr>
              <a:defRPr/>
            </a:pPr>
            <a:endParaRPr lang="en-US" sz="1400" dirty="0">
              <a:latin typeface="Courier" charset="0"/>
              <a:cs typeface="+mn-cs"/>
            </a:endParaRPr>
          </a:p>
        </p:txBody>
      </p:sp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3400" dirty="0">
                <a:solidFill>
                  <a:schemeClr val="tx2"/>
                </a:solidFill>
                <a:latin typeface="Garamond" charset="0"/>
                <a:cs typeface="+mn-cs"/>
              </a:rPr>
              <a:t>3D: </a:t>
            </a:r>
            <a:r>
              <a:rPr lang="en-US" sz="3400" dirty="0" err="1">
                <a:solidFill>
                  <a:schemeClr val="tx2"/>
                </a:solidFill>
                <a:latin typeface="Garamond" charset="0"/>
                <a:cs typeface="+mn-cs"/>
              </a:rPr>
              <a:t>fid.com</a:t>
            </a:r>
            <a:endParaRPr lang="en-US" sz="4200" dirty="0">
              <a:solidFill>
                <a:schemeClr val="tx2"/>
              </a:solidFill>
              <a:latin typeface="Garamond" charset="0"/>
              <a:cs typeface="+mn-cs"/>
            </a:endParaRPr>
          </a:p>
        </p:txBody>
      </p:sp>
      <p:sp>
        <p:nvSpPr>
          <p:cNvPr id="89093" name="Oval 7"/>
          <p:cNvSpPr>
            <a:spLocks noChangeArrowheads="1"/>
          </p:cNvSpPr>
          <p:nvPr/>
        </p:nvSpPr>
        <p:spPr bwMode="auto">
          <a:xfrm>
            <a:off x="4737100" y="2438401"/>
            <a:ext cx="822325" cy="8223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89094" name="Oval 8"/>
          <p:cNvSpPr>
            <a:spLocks noChangeArrowheads="1"/>
          </p:cNvSpPr>
          <p:nvPr/>
        </p:nvSpPr>
        <p:spPr bwMode="auto">
          <a:xfrm>
            <a:off x="7188200" y="2451100"/>
            <a:ext cx="822325" cy="8223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89095" name="Terminator 7"/>
          <p:cNvSpPr>
            <a:spLocks noChangeArrowheads="1"/>
          </p:cNvSpPr>
          <p:nvPr/>
        </p:nvSpPr>
        <p:spPr bwMode="auto">
          <a:xfrm>
            <a:off x="292100" y="4203700"/>
            <a:ext cx="6464300" cy="342900"/>
          </a:xfrm>
          <a:prstGeom prst="flowChartTermina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6304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F49195-BF87-8B44-92FC-7BE8E4012545}" type="slidenum">
              <a:rPr lang="en-US"/>
              <a:pPr>
                <a:defRPr/>
              </a:pPr>
              <a:t>78</a:t>
            </a:fld>
            <a:endParaRPr lang="en-US"/>
          </a:p>
        </p:txBody>
      </p:sp>
      <p:sp>
        <p:nvSpPr>
          <p:cNvPr id="272386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endParaRPr lang="en-US" sz="3200">
              <a:solidFill>
                <a:schemeClr val="tx2"/>
              </a:solidFill>
              <a:latin typeface="Garamond" charset="0"/>
            </a:endParaRPr>
          </a:p>
        </p:txBody>
      </p:sp>
      <p:sp>
        <p:nvSpPr>
          <p:cNvPr id="272387" name="Rectangle 3"/>
          <p:cNvSpPr>
            <a:spLocks noChangeArrowheads="1"/>
          </p:cNvSpPr>
          <p:nvPr/>
        </p:nvSpPr>
        <p:spPr bwMode="auto">
          <a:xfrm>
            <a:off x="381000" y="1371600"/>
            <a:ext cx="85344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endParaRPr lang="en-US" sz="1800" dirty="0">
              <a:cs typeface="+mn-cs"/>
            </a:endParaRPr>
          </a:p>
          <a:p>
            <a:pPr>
              <a:defRPr/>
            </a:pPr>
            <a:r>
              <a:rPr lang="en-US" sz="1400" dirty="0">
                <a:latin typeface="Courier" charset="0"/>
                <a:cs typeface="+mn-cs"/>
              </a:rPr>
              <a:t>#!/bin/</a:t>
            </a:r>
            <a:r>
              <a:rPr lang="en-US" sz="1400" dirty="0" err="1">
                <a:latin typeface="Courier" charset="0"/>
                <a:cs typeface="+mn-cs"/>
              </a:rPr>
              <a:t>csh</a:t>
            </a:r>
            <a:endParaRPr lang="en-US" sz="1400" dirty="0">
              <a:latin typeface="Courier" charset="0"/>
              <a:cs typeface="+mn-cs"/>
            </a:endParaRPr>
          </a:p>
          <a:p>
            <a:pPr>
              <a:defRPr/>
            </a:pPr>
            <a:endParaRPr lang="en-US" sz="1400" dirty="0">
              <a:latin typeface="Courier" charset="0"/>
              <a:cs typeface="+mn-cs"/>
            </a:endParaRPr>
          </a:p>
          <a:p>
            <a:pPr>
              <a:defRPr/>
            </a:pPr>
            <a:r>
              <a:rPr lang="en-US" sz="1400" dirty="0">
                <a:latin typeface="Courier" charset="0"/>
                <a:cs typeface="+mn-cs"/>
              </a:rPr>
              <a:t>bruk2pipe -in ./</a:t>
            </a:r>
            <a:r>
              <a:rPr lang="en-US" sz="1400" dirty="0" err="1">
                <a:latin typeface="Courier" charset="0"/>
                <a:cs typeface="+mn-cs"/>
              </a:rPr>
              <a:t>ser</a:t>
            </a:r>
            <a:r>
              <a:rPr lang="en-US" sz="1400" dirty="0">
                <a:latin typeface="Courier" charset="0"/>
                <a:cs typeface="+mn-cs"/>
              </a:rPr>
              <a:t> \</a:t>
            </a:r>
          </a:p>
          <a:p>
            <a:pPr>
              <a:defRPr/>
            </a:pPr>
            <a:r>
              <a:rPr lang="en-US" sz="1400" dirty="0">
                <a:latin typeface="Courier" charset="0"/>
                <a:cs typeface="+mn-cs"/>
              </a:rPr>
              <a:t>  -bad 0.0 -</a:t>
            </a:r>
            <a:r>
              <a:rPr lang="en-US" sz="1400" dirty="0" err="1">
                <a:latin typeface="Courier" charset="0"/>
                <a:cs typeface="+mn-cs"/>
              </a:rPr>
              <a:t>noaswap</a:t>
            </a:r>
            <a:r>
              <a:rPr lang="en-US" sz="1400" dirty="0">
                <a:latin typeface="Courier" charset="0"/>
                <a:cs typeface="+mn-cs"/>
              </a:rPr>
              <a:t> -DMX -</a:t>
            </a:r>
            <a:r>
              <a:rPr lang="en-US" sz="1400" dirty="0" err="1">
                <a:latin typeface="Courier" charset="0"/>
                <a:cs typeface="+mn-cs"/>
              </a:rPr>
              <a:t>decim</a:t>
            </a:r>
            <a:r>
              <a:rPr lang="en-US" sz="1400" dirty="0">
                <a:latin typeface="Courier" charset="0"/>
                <a:cs typeface="+mn-cs"/>
              </a:rPr>
              <a:t> 24 -</a:t>
            </a:r>
            <a:r>
              <a:rPr lang="en-US" sz="1400" dirty="0" err="1">
                <a:latin typeface="Courier" charset="0"/>
                <a:cs typeface="+mn-cs"/>
              </a:rPr>
              <a:t>dspfvs</a:t>
            </a:r>
            <a:r>
              <a:rPr lang="en-US" sz="1400" dirty="0">
                <a:latin typeface="Courier" charset="0"/>
                <a:cs typeface="+mn-cs"/>
              </a:rPr>
              <a:t> 12 -</a:t>
            </a:r>
            <a:r>
              <a:rPr lang="en-US" sz="1400" dirty="0" err="1">
                <a:latin typeface="Courier" charset="0"/>
                <a:cs typeface="+mn-cs"/>
              </a:rPr>
              <a:t>grpdly</a:t>
            </a:r>
            <a:r>
              <a:rPr lang="en-US" sz="1400" dirty="0">
                <a:latin typeface="Courier" charset="0"/>
                <a:cs typeface="+mn-cs"/>
              </a:rPr>
              <a:t> 0  \</a:t>
            </a:r>
          </a:p>
          <a:p>
            <a:pPr>
              <a:defRPr/>
            </a:pPr>
            <a:r>
              <a:rPr lang="en-US" sz="1400" dirty="0">
                <a:latin typeface="Courier" charset="0"/>
                <a:cs typeface="+mn-cs"/>
              </a:rPr>
              <a:t>  -</a:t>
            </a:r>
            <a:r>
              <a:rPr lang="en-US" sz="1400" dirty="0" err="1">
                <a:latin typeface="Courier" charset="0"/>
                <a:cs typeface="+mn-cs"/>
              </a:rPr>
              <a:t>xN</a:t>
            </a:r>
            <a:r>
              <a:rPr lang="en-US" sz="1400" dirty="0">
                <a:latin typeface="Courier" charset="0"/>
                <a:cs typeface="+mn-cs"/>
              </a:rPr>
              <a:t>        2048  -</a:t>
            </a:r>
            <a:r>
              <a:rPr lang="en-US" sz="1400" dirty="0" err="1">
                <a:latin typeface="Courier" charset="0"/>
                <a:cs typeface="+mn-cs"/>
              </a:rPr>
              <a:t>yN</a:t>
            </a:r>
            <a:r>
              <a:rPr lang="en-US" sz="1400" dirty="0">
                <a:latin typeface="Courier" charset="0"/>
                <a:cs typeface="+mn-cs"/>
              </a:rPr>
              <a:t>            </a:t>
            </a:r>
            <a:r>
              <a:rPr lang="en-US" sz="1400" dirty="0">
                <a:solidFill>
                  <a:srgbClr val="FF0000"/>
                </a:solidFill>
                <a:latin typeface="Courier" charset="0"/>
                <a:cs typeface="+mn-cs"/>
              </a:rPr>
              <a:t>8</a:t>
            </a:r>
            <a:r>
              <a:rPr lang="en-US" sz="1400" dirty="0">
                <a:latin typeface="Courier" charset="0"/>
                <a:cs typeface="+mn-cs"/>
              </a:rPr>
              <a:t>  -</a:t>
            </a:r>
            <a:r>
              <a:rPr lang="en-US" sz="1400" dirty="0" err="1">
                <a:latin typeface="Courier" charset="0"/>
                <a:cs typeface="+mn-cs"/>
              </a:rPr>
              <a:t>zN</a:t>
            </a:r>
            <a:r>
              <a:rPr lang="en-US" sz="1400" dirty="0">
                <a:latin typeface="Courier" charset="0"/>
                <a:cs typeface="+mn-cs"/>
              </a:rPr>
              <a:t>        </a:t>
            </a:r>
            <a:r>
              <a:rPr lang="en-US" sz="1400" dirty="0">
                <a:solidFill>
                  <a:srgbClr val="FF0000"/>
                </a:solidFill>
                <a:latin typeface="Courier" charset="0"/>
                <a:cs typeface="+mn-cs"/>
              </a:rPr>
              <a:t>10906</a:t>
            </a:r>
            <a:r>
              <a:rPr lang="en-US" sz="1400" dirty="0">
                <a:latin typeface="Courier" charset="0"/>
                <a:cs typeface="+mn-cs"/>
              </a:rPr>
              <a:t>  -</a:t>
            </a:r>
            <a:r>
              <a:rPr lang="en-US" sz="1400" dirty="0" err="1">
                <a:latin typeface="Courier" charset="0"/>
                <a:cs typeface="+mn-cs"/>
              </a:rPr>
              <a:t>aN</a:t>
            </a:r>
            <a:r>
              <a:rPr lang="en-US" sz="1400" dirty="0">
                <a:latin typeface="Courier" charset="0"/>
                <a:cs typeface="+mn-cs"/>
              </a:rPr>
              <a:t>            </a:t>
            </a:r>
            <a:r>
              <a:rPr lang="en-US" sz="1400" dirty="0">
                <a:solidFill>
                  <a:srgbClr val="FF0000"/>
                </a:solidFill>
                <a:latin typeface="Courier" charset="0"/>
                <a:cs typeface="+mn-cs"/>
              </a:rPr>
              <a:t>0</a:t>
            </a:r>
            <a:r>
              <a:rPr lang="en-US" sz="1400" dirty="0">
                <a:latin typeface="Courier" charset="0"/>
                <a:cs typeface="+mn-cs"/>
              </a:rPr>
              <a:t>  \</a:t>
            </a:r>
          </a:p>
          <a:p>
            <a:pPr>
              <a:defRPr/>
            </a:pPr>
            <a:r>
              <a:rPr lang="en-US" sz="1400" dirty="0">
                <a:latin typeface="Courier" charset="0"/>
                <a:cs typeface="+mn-cs"/>
              </a:rPr>
              <a:t>  -</a:t>
            </a:r>
            <a:r>
              <a:rPr lang="en-US" sz="1400" dirty="0" err="1">
                <a:latin typeface="Courier" charset="0"/>
                <a:cs typeface="+mn-cs"/>
              </a:rPr>
              <a:t>xT</a:t>
            </a:r>
            <a:r>
              <a:rPr lang="en-US" sz="1400" dirty="0">
                <a:latin typeface="Courier" charset="0"/>
                <a:cs typeface="+mn-cs"/>
              </a:rPr>
              <a:t>        1024  -</a:t>
            </a:r>
            <a:r>
              <a:rPr lang="en-US" sz="1400" dirty="0" err="1">
                <a:latin typeface="Courier" charset="0"/>
                <a:cs typeface="+mn-cs"/>
              </a:rPr>
              <a:t>yT</a:t>
            </a:r>
            <a:r>
              <a:rPr lang="en-US" sz="1400" dirty="0">
                <a:latin typeface="Courier" charset="0"/>
                <a:cs typeface="+mn-cs"/>
              </a:rPr>
              <a:t>            </a:t>
            </a:r>
            <a:r>
              <a:rPr lang="en-US" sz="1400" dirty="0">
                <a:solidFill>
                  <a:srgbClr val="FF0000"/>
                </a:solidFill>
                <a:latin typeface="Courier" charset="0"/>
                <a:cs typeface="+mn-cs"/>
              </a:rPr>
              <a:t>8</a:t>
            </a:r>
            <a:r>
              <a:rPr lang="en-US" sz="1400" dirty="0">
                <a:latin typeface="Courier" charset="0"/>
                <a:cs typeface="+mn-cs"/>
              </a:rPr>
              <a:t>  -</a:t>
            </a:r>
            <a:r>
              <a:rPr lang="en-US" sz="1400" dirty="0" err="1">
                <a:latin typeface="Courier" charset="0"/>
                <a:cs typeface="+mn-cs"/>
              </a:rPr>
              <a:t>zT</a:t>
            </a:r>
            <a:r>
              <a:rPr lang="en-US" sz="1400" dirty="0">
                <a:latin typeface="Courier" charset="0"/>
                <a:cs typeface="+mn-cs"/>
              </a:rPr>
              <a:t>        </a:t>
            </a:r>
            <a:r>
              <a:rPr lang="en-US" sz="1400" dirty="0">
                <a:solidFill>
                  <a:srgbClr val="FF0000"/>
                </a:solidFill>
                <a:latin typeface="Courier" charset="0"/>
                <a:cs typeface="+mn-cs"/>
              </a:rPr>
              <a:t>10906</a:t>
            </a:r>
            <a:r>
              <a:rPr lang="en-US" sz="1400" dirty="0">
                <a:latin typeface="Courier" charset="0"/>
                <a:cs typeface="+mn-cs"/>
              </a:rPr>
              <a:t>  -</a:t>
            </a:r>
            <a:r>
              <a:rPr lang="en-US" sz="1400" dirty="0" err="1">
                <a:latin typeface="Courier" charset="0"/>
                <a:cs typeface="+mn-cs"/>
              </a:rPr>
              <a:t>aT</a:t>
            </a:r>
            <a:r>
              <a:rPr lang="en-US" sz="1400" dirty="0">
                <a:latin typeface="Courier" charset="0"/>
                <a:cs typeface="+mn-cs"/>
              </a:rPr>
              <a:t>            </a:t>
            </a:r>
            <a:r>
              <a:rPr lang="en-US" sz="1400" dirty="0">
                <a:solidFill>
                  <a:srgbClr val="FF0000"/>
                </a:solidFill>
                <a:latin typeface="Courier" charset="0"/>
                <a:cs typeface="+mn-cs"/>
              </a:rPr>
              <a:t>0</a:t>
            </a:r>
            <a:r>
              <a:rPr lang="en-US" sz="1400" dirty="0">
                <a:latin typeface="Courier" charset="0"/>
                <a:cs typeface="+mn-cs"/>
              </a:rPr>
              <a:t>  \</a:t>
            </a:r>
          </a:p>
          <a:p>
            <a:pPr>
              <a:defRPr/>
            </a:pPr>
            <a:r>
              <a:rPr lang="en-US" sz="1400" dirty="0">
                <a:latin typeface="Courier" charset="0"/>
                <a:cs typeface="+mn-cs"/>
              </a:rPr>
              <a:t>  -</a:t>
            </a:r>
            <a:r>
              <a:rPr lang="en-US" sz="1400" dirty="0" err="1">
                <a:latin typeface="Courier" charset="0"/>
                <a:cs typeface="+mn-cs"/>
              </a:rPr>
              <a:t>xMODE</a:t>
            </a:r>
            <a:r>
              <a:rPr lang="en-US" sz="1400" dirty="0">
                <a:latin typeface="Courier" charset="0"/>
                <a:cs typeface="+mn-cs"/>
              </a:rPr>
              <a:t>      DQD  -</a:t>
            </a:r>
            <a:r>
              <a:rPr lang="en-US" sz="1400" dirty="0" err="1">
                <a:latin typeface="Courier" charset="0"/>
                <a:cs typeface="+mn-cs"/>
              </a:rPr>
              <a:t>yMODE</a:t>
            </a:r>
            <a:r>
              <a:rPr lang="en-US" sz="1400" dirty="0">
                <a:latin typeface="Courier" charset="0"/>
                <a:cs typeface="+mn-cs"/>
              </a:rPr>
              <a:t>      </a:t>
            </a:r>
            <a:r>
              <a:rPr lang="en-US" sz="1400" dirty="0">
                <a:solidFill>
                  <a:srgbClr val="FF0000"/>
                </a:solidFill>
                <a:latin typeface="Courier" charset="0"/>
                <a:cs typeface="+mn-cs"/>
              </a:rPr>
              <a:t>Real</a:t>
            </a:r>
            <a:r>
              <a:rPr lang="en-US" sz="1400" dirty="0">
                <a:latin typeface="Courier" charset="0"/>
                <a:cs typeface="+mn-cs"/>
              </a:rPr>
              <a:t>  -</a:t>
            </a:r>
            <a:r>
              <a:rPr lang="en-US" sz="1400" dirty="0" err="1">
                <a:latin typeface="Courier" charset="0"/>
                <a:cs typeface="+mn-cs"/>
              </a:rPr>
              <a:t>zMODE</a:t>
            </a:r>
            <a:r>
              <a:rPr lang="en-US" sz="1400" dirty="0">
                <a:latin typeface="Courier" charset="0"/>
                <a:cs typeface="+mn-cs"/>
              </a:rPr>
              <a:t>      </a:t>
            </a:r>
            <a:r>
              <a:rPr lang="en-US" sz="1400" dirty="0">
                <a:solidFill>
                  <a:srgbClr val="FF0000"/>
                </a:solidFill>
                <a:latin typeface="Courier" charset="0"/>
                <a:cs typeface="+mn-cs"/>
              </a:rPr>
              <a:t>Real</a:t>
            </a:r>
            <a:r>
              <a:rPr lang="en-US" sz="1400" dirty="0">
                <a:latin typeface="Courier" charset="0"/>
                <a:cs typeface="+mn-cs"/>
              </a:rPr>
              <a:t>  -</a:t>
            </a:r>
            <a:r>
              <a:rPr lang="en-US" sz="1400" dirty="0" err="1">
                <a:latin typeface="Courier" charset="0"/>
                <a:cs typeface="+mn-cs"/>
              </a:rPr>
              <a:t>aMODE</a:t>
            </a:r>
            <a:r>
              <a:rPr lang="en-US" sz="1400" dirty="0">
                <a:latin typeface="Courier" charset="0"/>
                <a:cs typeface="+mn-cs"/>
              </a:rPr>
              <a:t>      </a:t>
            </a:r>
            <a:r>
              <a:rPr lang="en-US" sz="1400" dirty="0">
                <a:solidFill>
                  <a:srgbClr val="FF0000"/>
                </a:solidFill>
                <a:latin typeface="Courier" charset="0"/>
                <a:cs typeface="+mn-cs"/>
              </a:rPr>
              <a:t>Real</a:t>
            </a:r>
            <a:r>
              <a:rPr lang="en-US" sz="1400" dirty="0">
                <a:latin typeface="Courier" charset="0"/>
                <a:cs typeface="+mn-cs"/>
              </a:rPr>
              <a:t>  \</a:t>
            </a:r>
          </a:p>
          <a:p>
            <a:pPr>
              <a:defRPr/>
            </a:pPr>
            <a:r>
              <a:rPr lang="en-US" sz="1400" dirty="0">
                <a:latin typeface="Courier" charset="0"/>
                <a:cs typeface="+mn-cs"/>
              </a:rPr>
              <a:t>  -</a:t>
            </a:r>
            <a:r>
              <a:rPr lang="en-US" sz="1400" dirty="0" err="1">
                <a:latin typeface="Courier" charset="0"/>
                <a:cs typeface="+mn-cs"/>
              </a:rPr>
              <a:t>xSW</a:t>
            </a:r>
            <a:r>
              <a:rPr lang="en-US" sz="1400" dirty="0">
                <a:latin typeface="Courier" charset="0"/>
                <a:cs typeface="+mn-cs"/>
              </a:rPr>
              <a:t>   6666.667  -</a:t>
            </a:r>
            <a:r>
              <a:rPr lang="en-US" sz="1400" dirty="0" err="1">
                <a:latin typeface="Courier" charset="0"/>
                <a:cs typeface="+mn-cs"/>
              </a:rPr>
              <a:t>ySW</a:t>
            </a:r>
            <a:r>
              <a:rPr lang="en-US" sz="1400" dirty="0">
                <a:latin typeface="Courier" charset="0"/>
                <a:cs typeface="+mn-cs"/>
              </a:rPr>
              <a:t>     500.130  -</a:t>
            </a:r>
            <a:r>
              <a:rPr lang="en-US" sz="1400" dirty="0" err="1">
                <a:latin typeface="Courier" charset="0"/>
                <a:cs typeface="+mn-cs"/>
              </a:rPr>
              <a:t>zSW</a:t>
            </a:r>
            <a:r>
              <a:rPr lang="en-US" sz="1400" dirty="0">
                <a:latin typeface="Courier" charset="0"/>
                <a:cs typeface="+mn-cs"/>
              </a:rPr>
              <a:t>    1257.585  -</a:t>
            </a:r>
            <a:r>
              <a:rPr lang="en-US" sz="1400" dirty="0" err="1">
                <a:latin typeface="Courier" charset="0"/>
                <a:cs typeface="+mn-cs"/>
              </a:rPr>
              <a:t>aSW</a:t>
            </a:r>
            <a:r>
              <a:rPr lang="en-US" sz="1400" dirty="0">
                <a:latin typeface="Courier" charset="0"/>
                <a:cs typeface="+mn-cs"/>
              </a:rPr>
              <a:t>    1257.585  \</a:t>
            </a:r>
          </a:p>
          <a:p>
            <a:pPr>
              <a:defRPr/>
            </a:pPr>
            <a:r>
              <a:rPr lang="en-US" sz="1400" dirty="0">
                <a:latin typeface="Courier" charset="0"/>
                <a:cs typeface="+mn-cs"/>
              </a:rPr>
              <a:t>  -</a:t>
            </a:r>
            <a:r>
              <a:rPr lang="en-US" sz="1400" dirty="0" err="1">
                <a:latin typeface="Courier" charset="0"/>
                <a:cs typeface="+mn-cs"/>
              </a:rPr>
              <a:t>xOBS</a:t>
            </a:r>
            <a:r>
              <a:rPr lang="en-US" sz="1400" dirty="0">
                <a:latin typeface="Courier" charset="0"/>
                <a:cs typeface="+mn-cs"/>
              </a:rPr>
              <a:t>   500.130  -</a:t>
            </a:r>
            <a:r>
              <a:rPr lang="en-US" sz="1400" dirty="0" err="1">
                <a:latin typeface="Courier" charset="0"/>
                <a:cs typeface="+mn-cs"/>
              </a:rPr>
              <a:t>yOBS</a:t>
            </a:r>
            <a:r>
              <a:rPr lang="en-US" sz="1400" dirty="0">
                <a:latin typeface="Courier" charset="0"/>
                <a:cs typeface="+mn-cs"/>
              </a:rPr>
              <a:t>    500.130  -</a:t>
            </a:r>
            <a:r>
              <a:rPr lang="en-US" sz="1400" dirty="0" err="1">
                <a:latin typeface="Courier" charset="0"/>
                <a:cs typeface="+mn-cs"/>
              </a:rPr>
              <a:t>zOBS</a:t>
            </a:r>
            <a:r>
              <a:rPr lang="en-US" sz="1400" dirty="0">
                <a:latin typeface="Courier" charset="0"/>
                <a:cs typeface="+mn-cs"/>
              </a:rPr>
              <a:t>    125.760  -</a:t>
            </a:r>
            <a:r>
              <a:rPr lang="en-US" sz="1400" dirty="0" err="1">
                <a:latin typeface="Courier" charset="0"/>
                <a:cs typeface="+mn-cs"/>
              </a:rPr>
              <a:t>aOBS</a:t>
            </a:r>
            <a:r>
              <a:rPr lang="en-US" sz="1400" dirty="0">
                <a:latin typeface="Courier" charset="0"/>
                <a:cs typeface="+mn-cs"/>
              </a:rPr>
              <a:t>    125.760  \</a:t>
            </a:r>
          </a:p>
          <a:p>
            <a:pPr>
              <a:defRPr/>
            </a:pPr>
            <a:r>
              <a:rPr lang="en-US" sz="1400" dirty="0">
                <a:latin typeface="Courier" charset="0"/>
                <a:cs typeface="+mn-cs"/>
              </a:rPr>
              <a:t>  -</a:t>
            </a:r>
            <a:r>
              <a:rPr lang="en-US" sz="1400" dirty="0" err="1">
                <a:latin typeface="Courier" charset="0"/>
                <a:cs typeface="+mn-cs"/>
              </a:rPr>
              <a:t>xCAR</a:t>
            </a:r>
            <a:r>
              <a:rPr lang="en-US" sz="1400" dirty="0">
                <a:latin typeface="Courier" charset="0"/>
                <a:cs typeface="+mn-cs"/>
              </a:rPr>
              <a:t>     4.725  -</a:t>
            </a:r>
            <a:r>
              <a:rPr lang="en-US" sz="1400" dirty="0" err="1">
                <a:latin typeface="Courier" charset="0"/>
                <a:cs typeface="+mn-cs"/>
              </a:rPr>
              <a:t>yCAR</a:t>
            </a:r>
            <a:r>
              <a:rPr lang="en-US" sz="1400" dirty="0">
                <a:latin typeface="Courier" charset="0"/>
                <a:cs typeface="+mn-cs"/>
              </a:rPr>
              <a:t>      0.600  -</a:t>
            </a:r>
            <a:r>
              <a:rPr lang="en-US" sz="1400" dirty="0" err="1">
                <a:latin typeface="Courier" charset="0"/>
                <a:cs typeface="+mn-cs"/>
              </a:rPr>
              <a:t>zCAR</a:t>
            </a:r>
            <a:r>
              <a:rPr lang="en-US" sz="1400" dirty="0">
                <a:latin typeface="Courier" charset="0"/>
                <a:cs typeface="+mn-cs"/>
              </a:rPr>
              <a:t>     22.100  -</a:t>
            </a:r>
            <a:r>
              <a:rPr lang="en-US" sz="1400" dirty="0" err="1">
                <a:latin typeface="Courier" charset="0"/>
                <a:cs typeface="+mn-cs"/>
              </a:rPr>
              <a:t>aCAR</a:t>
            </a:r>
            <a:r>
              <a:rPr lang="en-US" sz="1400" dirty="0">
                <a:latin typeface="Courier" charset="0"/>
                <a:cs typeface="+mn-cs"/>
              </a:rPr>
              <a:t>     26.221  \</a:t>
            </a:r>
          </a:p>
          <a:p>
            <a:pPr>
              <a:defRPr/>
            </a:pPr>
            <a:r>
              <a:rPr lang="en-US" sz="1400" dirty="0">
                <a:latin typeface="Courier" charset="0"/>
                <a:cs typeface="+mn-cs"/>
              </a:rPr>
              <a:t>  -</a:t>
            </a:r>
            <a:r>
              <a:rPr lang="en-US" sz="1400" dirty="0" err="1">
                <a:latin typeface="Courier" charset="0"/>
                <a:cs typeface="+mn-cs"/>
              </a:rPr>
              <a:t>xLAB</a:t>
            </a:r>
            <a:r>
              <a:rPr lang="en-US" sz="1400" dirty="0">
                <a:latin typeface="Courier" charset="0"/>
                <a:cs typeface="+mn-cs"/>
              </a:rPr>
              <a:t>      </a:t>
            </a:r>
            <a:r>
              <a:rPr lang="en-US" sz="1400" dirty="0" err="1">
                <a:latin typeface="Courier" charset="0"/>
                <a:cs typeface="+mn-cs"/>
              </a:rPr>
              <a:t>Hdir</a:t>
            </a:r>
            <a:r>
              <a:rPr lang="en-US" sz="1400" dirty="0">
                <a:latin typeface="Courier" charset="0"/>
                <a:cs typeface="+mn-cs"/>
              </a:rPr>
              <a:t>  -</a:t>
            </a:r>
            <a:r>
              <a:rPr lang="en-US" sz="1400" dirty="0" err="1">
                <a:latin typeface="Courier" charset="0"/>
                <a:cs typeface="+mn-cs"/>
              </a:rPr>
              <a:t>yLAB</a:t>
            </a:r>
            <a:r>
              <a:rPr lang="en-US" sz="1400" dirty="0">
                <a:latin typeface="Courier" charset="0"/>
                <a:cs typeface="+mn-cs"/>
              </a:rPr>
              <a:t>       </a:t>
            </a:r>
            <a:r>
              <a:rPr lang="en-US" sz="1400" dirty="0" err="1">
                <a:latin typeface="Courier" charset="0"/>
                <a:cs typeface="+mn-cs"/>
              </a:rPr>
              <a:t>Hnoe</a:t>
            </a:r>
            <a:r>
              <a:rPr lang="en-US" sz="1400" dirty="0">
                <a:latin typeface="Courier" charset="0"/>
                <a:cs typeface="+mn-cs"/>
              </a:rPr>
              <a:t>  -</a:t>
            </a:r>
            <a:r>
              <a:rPr lang="en-US" sz="1400" dirty="0" err="1">
                <a:latin typeface="Courier" charset="0"/>
                <a:cs typeface="+mn-cs"/>
              </a:rPr>
              <a:t>zLAB</a:t>
            </a:r>
            <a:r>
              <a:rPr lang="en-US" sz="1400" dirty="0">
                <a:latin typeface="Courier" charset="0"/>
                <a:cs typeface="+mn-cs"/>
              </a:rPr>
              <a:t>       </a:t>
            </a:r>
            <a:r>
              <a:rPr lang="en-US" sz="1400" dirty="0" err="1">
                <a:latin typeface="Courier" charset="0"/>
                <a:cs typeface="+mn-cs"/>
              </a:rPr>
              <a:t>Cnoe</a:t>
            </a:r>
            <a:r>
              <a:rPr lang="en-US" sz="1400" dirty="0">
                <a:latin typeface="Courier" charset="0"/>
                <a:cs typeface="+mn-cs"/>
              </a:rPr>
              <a:t>  -</a:t>
            </a:r>
            <a:r>
              <a:rPr lang="en-US" sz="1400" dirty="0" err="1">
                <a:latin typeface="Courier" charset="0"/>
                <a:cs typeface="+mn-cs"/>
              </a:rPr>
              <a:t>aLAB</a:t>
            </a:r>
            <a:r>
              <a:rPr lang="en-US" sz="1400" dirty="0">
                <a:latin typeface="Courier" charset="0"/>
                <a:cs typeface="+mn-cs"/>
              </a:rPr>
              <a:t>       </a:t>
            </a:r>
            <a:r>
              <a:rPr lang="en-US" sz="1400" dirty="0" err="1">
                <a:latin typeface="Courier" charset="0"/>
                <a:cs typeface="+mn-cs"/>
              </a:rPr>
              <a:t>Cdir</a:t>
            </a:r>
            <a:r>
              <a:rPr lang="en-US" sz="1400" dirty="0">
                <a:latin typeface="Courier" charset="0"/>
                <a:cs typeface="+mn-cs"/>
              </a:rPr>
              <a:t>  \</a:t>
            </a:r>
          </a:p>
          <a:p>
            <a:pPr>
              <a:defRPr/>
            </a:pPr>
            <a:r>
              <a:rPr lang="en-US" sz="1400" dirty="0">
                <a:latin typeface="Courier" charset="0"/>
                <a:cs typeface="+mn-cs"/>
              </a:rPr>
              <a:t>  -</a:t>
            </a:r>
            <a:r>
              <a:rPr lang="en-US" sz="1400" dirty="0" err="1">
                <a:latin typeface="Courier" charset="0"/>
                <a:cs typeface="+mn-cs"/>
              </a:rPr>
              <a:t>ndim</a:t>
            </a:r>
            <a:r>
              <a:rPr lang="en-US" sz="1400" dirty="0">
                <a:latin typeface="Courier" charset="0"/>
                <a:cs typeface="+mn-cs"/>
              </a:rPr>
              <a:t>         </a:t>
            </a:r>
            <a:r>
              <a:rPr lang="en-US" sz="1400" dirty="0">
                <a:solidFill>
                  <a:srgbClr val="FF0000"/>
                </a:solidFill>
                <a:latin typeface="Courier" charset="0"/>
                <a:cs typeface="+mn-cs"/>
              </a:rPr>
              <a:t>3  </a:t>
            </a:r>
            <a:r>
              <a:rPr lang="en-US" sz="1400" dirty="0">
                <a:latin typeface="Courier" charset="0"/>
                <a:cs typeface="+mn-cs"/>
              </a:rPr>
              <a:t>-aq2D     States                                      \</a:t>
            </a:r>
          </a:p>
          <a:p>
            <a:pPr>
              <a:defRPr/>
            </a:pPr>
            <a:r>
              <a:rPr lang="en-US" sz="1400" dirty="0">
                <a:latin typeface="Courier" charset="0"/>
                <a:cs typeface="+mn-cs"/>
              </a:rPr>
              <a:t>| pipe2xyz -x -out ./fid/test%05d.fid -verb -</a:t>
            </a:r>
            <a:r>
              <a:rPr lang="en-US" sz="1400" dirty="0" err="1">
                <a:latin typeface="Courier" charset="0"/>
                <a:cs typeface="+mn-cs"/>
              </a:rPr>
              <a:t>ov</a:t>
            </a:r>
            <a:r>
              <a:rPr lang="en-US" sz="1400" dirty="0">
                <a:latin typeface="Courier" charset="0"/>
                <a:cs typeface="+mn-cs"/>
              </a:rPr>
              <a:t> -to 0</a:t>
            </a:r>
          </a:p>
          <a:p>
            <a:pPr>
              <a:defRPr/>
            </a:pPr>
            <a:endParaRPr lang="en-US" sz="1400" dirty="0">
              <a:latin typeface="Courier" charset="0"/>
              <a:cs typeface="+mn-cs"/>
            </a:endParaRPr>
          </a:p>
          <a:p>
            <a:pPr>
              <a:defRPr/>
            </a:pPr>
            <a:endParaRPr lang="en-US" sz="1400" dirty="0">
              <a:latin typeface="Courier" charset="0"/>
              <a:cs typeface="+mn-cs"/>
            </a:endParaRPr>
          </a:p>
        </p:txBody>
      </p:sp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3400" dirty="0">
                <a:solidFill>
                  <a:schemeClr val="tx2"/>
                </a:solidFill>
                <a:latin typeface="Garamond" charset="0"/>
                <a:cs typeface="+mn-cs"/>
              </a:rPr>
              <a:t>4D: </a:t>
            </a:r>
            <a:r>
              <a:rPr lang="en-US" sz="3400" dirty="0" err="1">
                <a:solidFill>
                  <a:schemeClr val="tx2"/>
                </a:solidFill>
                <a:latin typeface="Garamond" charset="0"/>
                <a:cs typeface="+mn-cs"/>
              </a:rPr>
              <a:t>fid.com</a:t>
            </a:r>
            <a:endParaRPr lang="en-US" sz="4200" dirty="0">
              <a:solidFill>
                <a:schemeClr val="tx2"/>
              </a:solidFill>
              <a:latin typeface="Garamond" charset="0"/>
              <a:cs typeface="+mn-cs"/>
            </a:endParaRPr>
          </a:p>
        </p:txBody>
      </p:sp>
      <p:sp>
        <p:nvSpPr>
          <p:cNvPr id="91141" name="Oval 6"/>
          <p:cNvSpPr>
            <a:spLocks noChangeArrowheads="1"/>
          </p:cNvSpPr>
          <p:nvPr/>
        </p:nvSpPr>
        <p:spPr bwMode="auto">
          <a:xfrm>
            <a:off x="1785938" y="3779838"/>
            <a:ext cx="822325" cy="8223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91142" name="Oval 7"/>
          <p:cNvSpPr>
            <a:spLocks noChangeArrowheads="1"/>
          </p:cNvSpPr>
          <p:nvPr/>
        </p:nvSpPr>
        <p:spPr bwMode="auto">
          <a:xfrm>
            <a:off x="3581400" y="2438401"/>
            <a:ext cx="822325" cy="8223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91143" name="Oval 8"/>
          <p:cNvSpPr>
            <a:spLocks noChangeArrowheads="1"/>
          </p:cNvSpPr>
          <p:nvPr/>
        </p:nvSpPr>
        <p:spPr bwMode="auto">
          <a:xfrm>
            <a:off x="5486400" y="2438401"/>
            <a:ext cx="822325" cy="8223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91144" name="Oval 9"/>
          <p:cNvSpPr>
            <a:spLocks noChangeArrowheads="1"/>
          </p:cNvSpPr>
          <p:nvPr/>
        </p:nvSpPr>
        <p:spPr bwMode="auto">
          <a:xfrm>
            <a:off x="7391400" y="2438401"/>
            <a:ext cx="822325" cy="8223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490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D18E93-F3F4-A141-A03D-3FB838639B13}" type="slidenum">
              <a:rPr lang="en-US"/>
              <a:pPr>
                <a:defRPr/>
              </a:pPr>
              <a:t>79</a:t>
            </a:fld>
            <a:endParaRPr lang="en-US"/>
          </a:p>
        </p:txBody>
      </p:sp>
      <p:sp>
        <p:nvSpPr>
          <p:cNvPr id="270338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endParaRPr lang="en-US" sz="3200">
              <a:solidFill>
                <a:schemeClr val="tx2"/>
              </a:solidFill>
              <a:latin typeface="Garamond" charset="0"/>
            </a:endParaRPr>
          </a:p>
        </p:txBody>
      </p:sp>
      <p:sp>
        <p:nvSpPr>
          <p:cNvPr id="270341" name="Rectangle 5"/>
          <p:cNvSpPr>
            <a:spLocks noChangeArrowheads="1"/>
          </p:cNvSpPr>
          <p:nvPr/>
        </p:nvSpPr>
        <p:spPr bwMode="auto">
          <a:xfrm>
            <a:off x="381000" y="914400"/>
            <a:ext cx="8534400" cy="535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endParaRPr lang="en-US" sz="1800" dirty="0">
              <a:cs typeface="+mn-cs"/>
            </a:endParaRPr>
          </a:p>
          <a:p>
            <a:pPr>
              <a:defRPr/>
            </a:pPr>
            <a:r>
              <a:rPr lang="en-US" sz="1800" dirty="0">
                <a:latin typeface="Courier" charset="0"/>
                <a:cs typeface="+mn-cs"/>
              </a:rPr>
              <a:t>#!/bin/</a:t>
            </a:r>
            <a:r>
              <a:rPr lang="en-US" sz="1800" dirty="0" err="1">
                <a:latin typeface="Courier" charset="0"/>
                <a:cs typeface="+mn-cs"/>
              </a:rPr>
              <a:t>csh</a:t>
            </a:r>
            <a:endParaRPr lang="en-US" sz="1800" dirty="0">
              <a:latin typeface="Courier" charset="0"/>
              <a:cs typeface="+mn-cs"/>
            </a:endParaRPr>
          </a:p>
          <a:p>
            <a:pPr>
              <a:defRPr/>
            </a:pPr>
            <a:endParaRPr lang="en-US" sz="1800" dirty="0">
              <a:latin typeface="Courier" charset="0"/>
              <a:cs typeface="+mn-cs"/>
            </a:endParaRPr>
          </a:p>
          <a:p>
            <a:pPr>
              <a:defRPr/>
            </a:pPr>
            <a:r>
              <a:rPr lang="en-US" sz="1800" dirty="0">
                <a:latin typeface="Courier" charset="0"/>
                <a:cs typeface="+mn-cs"/>
              </a:rPr>
              <a:t>xyz2pipe -in fid/test%05d.fid -x -verb              \</a:t>
            </a:r>
          </a:p>
          <a:p>
            <a:pPr>
              <a:defRPr/>
            </a:pPr>
            <a:r>
              <a:rPr lang="en-US" sz="1800" dirty="0">
                <a:latin typeface="Courier" charset="0"/>
                <a:cs typeface="+mn-cs"/>
              </a:rPr>
              <a:t>| </a:t>
            </a:r>
            <a:r>
              <a:rPr lang="en-US" sz="1800" dirty="0" err="1">
                <a:latin typeface="Courier" charset="0"/>
                <a:cs typeface="+mn-cs"/>
              </a:rPr>
              <a:t>nmrPipe</a:t>
            </a:r>
            <a:r>
              <a:rPr lang="en-US" sz="1800" dirty="0">
                <a:latin typeface="Courier" charset="0"/>
                <a:cs typeface="+mn-cs"/>
              </a:rPr>
              <a:t>  -</a:t>
            </a:r>
            <a:r>
              <a:rPr lang="en-US" sz="1800" dirty="0" err="1">
                <a:latin typeface="Courier" charset="0"/>
                <a:cs typeface="+mn-cs"/>
              </a:rPr>
              <a:t>fn</a:t>
            </a:r>
            <a:r>
              <a:rPr lang="en-US" sz="1800" dirty="0">
                <a:latin typeface="Courier" charset="0"/>
                <a:cs typeface="+mn-cs"/>
              </a:rPr>
              <a:t> SP -off 0.5 -end 0.98 -</a:t>
            </a:r>
            <a:r>
              <a:rPr lang="en-US" sz="1800" dirty="0" err="1">
                <a:latin typeface="Courier" charset="0"/>
                <a:cs typeface="+mn-cs"/>
              </a:rPr>
              <a:t>pow</a:t>
            </a:r>
            <a:r>
              <a:rPr lang="en-US" sz="1800" dirty="0">
                <a:latin typeface="Courier" charset="0"/>
                <a:cs typeface="+mn-cs"/>
              </a:rPr>
              <a:t> 1 -c 0.5  \</a:t>
            </a:r>
          </a:p>
          <a:p>
            <a:pPr>
              <a:defRPr/>
            </a:pPr>
            <a:r>
              <a:rPr lang="en-US" sz="1800" dirty="0">
                <a:latin typeface="Courier" charset="0"/>
                <a:cs typeface="+mn-cs"/>
              </a:rPr>
              <a:t>| </a:t>
            </a:r>
            <a:r>
              <a:rPr lang="en-US" sz="1800" dirty="0" err="1">
                <a:latin typeface="Courier" charset="0"/>
                <a:cs typeface="+mn-cs"/>
              </a:rPr>
              <a:t>nmrPipe</a:t>
            </a:r>
            <a:r>
              <a:rPr lang="en-US" sz="1800" dirty="0">
                <a:latin typeface="Courier" charset="0"/>
                <a:cs typeface="+mn-cs"/>
              </a:rPr>
              <a:t>  -</a:t>
            </a:r>
            <a:r>
              <a:rPr lang="en-US" sz="1800" dirty="0" err="1">
                <a:latin typeface="Courier" charset="0"/>
                <a:cs typeface="+mn-cs"/>
              </a:rPr>
              <a:t>fn</a:t>
            </a:r>
            <a:r>
              <a:rPr lang="en-US" sz="1800" dirty="0">
                <a:latin typeface="Courier" charset="0"/>
                <a:cs typeface="+mn-cs"/>
              </a:rPr>
              <a:t> ZF -auto                             \</a:t>
            </a:r>
          </a:p>
          <a:p>
            <a:pPr>
              <a:defRPr/>
            </a:pPr>
            <a:r>
              <a:rPr lang="en-US" sz="1800" dirty="0">
                <a:latin typeface="Courier" charset="0"/>
                <a:cs typeface="+mn-cs"/>
              </a:rPr>
              <a:t>| </a:t>
            </a:r>
            <a:r>
              <a:rPr lang="en-US" sz="1800" dirty="0" err="1">
                <a:latin typeface="Courier" charset="0"/>
                <a:cs typeface="+mn-cs"/>
              </a:rPr>
              <a:t>nmrPipe</a:t>
            </a:r>
            <a:r>
              <a:rPr lang="en-US" sz="1800" dirty="0">
                <a:latin typeface="Courier" charset="0"/>
                <a:cs typeface="+mn-cs"/>
              </a:rPr>
              <a:t>  -</a:t>
            </a:r>
            <a:r>
              <a:rPr lang="en-US" sz="1800" dirty="0" err="1">
                <a:latin typeface="Courier" charset="0"/>
                <a:cs typeface="+mn-cs"/>
              </a:rPr>
              <a:t>fn</a:t>
            </a:r>
            <a:r>
              <a:rPr lang="en-US" sz="1800" dirty="0">
                <a:latin typeface="Courier" charset="0"/>
                <a:cs typeface="+mn-cs"/>
              </a:rPr>
              <a:t> FT                                   \</a:t>
            </a:r>
          </a:p>
          <a:p>
            <a:pPr>
              <a:defRPr/>
            </a:pPr>
            <a:r>
              <a:rPr lang="en-US" sz="1800" dirty="0">
                <a:latin typeface="Courier" charset="0"/>
                <a:cs typeface="+mn-cs"/>
              </a:rPr>
              <a:t>| </a:t>
            </a:r>
            <a:r>
              <a:rPr lang="en-US" sz="1800" dirty="0" err="1">
                <a:latin typeface="Courier" charset="0"/>
                <a:cs typeface="+mn-cs"/>
              </a:rPr>
              <a:t>nmrPipe</a:t>
            </a:r>
            <a:r>
              <a:rPr lang="en-US" sz="1800" dirty="0">
                <a:latin typeface="Courier" charset="0"/>
                <a:cs typeface="+mn-cs"/>
              </a:rPr>
              <a:t>  -</a:t>
            </a:r>
            <a:r>
              <a:rPr lang="en-US" sz="1800" dirty="0" err="1">
                <a:latin typeface="Courier" charset="0"/>
                <a:cs typeface="+mn-cs"/>
              </a:rPr>
              <a:t>fn</a:t>
            </a:r>
            <a:r>
              <a:rPr lang="en-US" sz="1800" dirty="0">
                <a:latin typeface="Courier" charset="0"/>
                <a:cs typeface="+mn-cs"/>
              </a:rPr>
              <a:t> PS -p0 -195 -di                      \</a:t>
            </a:r>
          </a:p>
          <a:p>
            <a:pPr>
              <a:defRPr/>
            </a:pPr>
            <a:r>
              <a:rPr lang="en-US" sz="1800" dirty="0">
                <a:latin typeface="Courier" charset="0"/>
                <a:cs typeface="+mn-cs"/>
              </a:rPr>
              <a:t>| </a:t>
            </a:r>
            <a:r>
              <a:rPr lang="en-US" sz="1800" dirty="0" err="1">
                <a:latin typeface="Courier" charset="0"/>
                <a:cs typeface="+mn-cs"/>
              </a:rPr>
              <a:t>nmrPipe</a:t>
            </a:r>
            <a:r>
              <a:rPr lang="en-US" sz="1800" dirty="0">
                <a:latin typeface="Courier" charset="0"/>
                <a:cs typeface="+mn-cs"/>
              </a:rPr>
              <a:t>  -</a:t>
            </a:r>
            <a:r>
              <a:rPr lang="en-US" sz="1800" dirty="0" err="1">
                <a:latin typeface="Courier" charset="0"/>
                <a:cs typeface="+mn-cs"/>
              </a:rPr>
              <a:t>fn</a:t>
            </a:r>
            <a:r>
              <a:rPr lang="en-US" sz="1800" dirty="0">
                <a:latin typeface="Courier" charset="0"/>
                <a:cs typeface="+mn-cs"/>
              </a:rPr>
              <a:t> EXT -x1 950 -</a:t>
            </a:r>
            <a:r>
              <a:rPr lang="en-US" sz="1800" dirty="0" err="1">
                <a:latin typeface="Courier" charset="0"/>
                <a:cs typeface="+mn-cs"/>
              </a:rPr>
              <a:t>xn</a:t>
            </a:r>
            <a:r>
              <a:rPr lang="en-US" sz="1800" dirty="0">
                <a:latin typeface="Courier" charset="0"/>
                <a:cs typeface="+mn-cs"/>
              </a:rPr>
              <a:t> 1125 -</a:t>
            </a:r>
            <a:r>
              <a:rPr lang="en-US" sz="1800" dirty="0" err="1">
                <a:latin typeface="Courier" charset="0"/>
                <a:cs typeface="+mn-cs"/>
              </a:rPr>
              <a:t>sw</a:t>
            </a:r>
            <a:r>
              <a:rPr lang="en-US" sz="1800" dirty="0">
                <a:latin typeface="Courier" charset="0"/>
                <a:cs typeface="+mn-cs"/>
              </a:rPr>
              <a:t>             \</a:t>
            </a:r>
          </a:p>
          <a:p>
            <a:pPr>
              <a:defRPr/>
            </a:pPr>
            <a:r>
              <a:rPr lang="en-US" sz="1800" dirty="0">
                <a:latin typeface="Courier" charset="0"/>
                <a:cs typeface="+mn-cs"/>
              </a:rPr>
              <a:t>| pipe2xyz -</a:t>
            </a:r>
            <a:r>
              <a:rPr lang="en-US" sz="1800" dirty="0" err="1">
                <a:latin typeface="Courier" charset="0"/>
                <a:cs typeface="+mn-cs"/>
              </a:rPr>
              <a:t>ov</a:t>
            </a:r>
            <a:r>
              <a:rPr lang="en-US" sz="1800" dirty="0">
                <a:latin typeface="Courier" charset="0"/>
                <a:cs typeface="+mn-cs"/>
              </a:rPr>
              <a:t> -out ft1/test%05d.ft1 -x</a:t>
            </a:r>
          </a:p>
          <a:p>
            <a:pPr>
              <a:defRPr/>
            </a:pPr>
            <a:endParaRPr lang="en-US" sz="1800" dirty="0">
              <a:latin typeface="Courier" charset="0"/>
              <a:cs typeface="+mn-cs"/>
            </a:endParaRPr>
          </a:p>
          <a:p>
            <a:pPr>
              <a:defRPr/>
            </a:pPr>
            <a:r>
              <a:rPr lang="en-US" sz="1800" dirty="0">
                <a:latin typeface="Courier" charset="0"/>
                <a:cs typeface="+mn-cs"/>
              </a:rPr>
              <a:t>swap: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xyz2pipe -in ft1/test%05d.ft1 | 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  <a:cs typeface="+mn-cs"/>
              </a:rPr>
              <a:t>nmrPipe</a:t>
            </a: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 -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  <a:cs typeface="+mn-cs"/>
              </a:rPr>
              <a:t>fn</a:t>
            </a: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 ZTP -verb \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| 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  <a:cs typeface="+mn-cs"/>
              </a:rPr>
              <a:t>nmrPipe</a:t>
            </a: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 -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  <a:cs typeface="+mn-cs"/>
              </a:rPr>
              <a:t>fn</a:t>
            </a: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 TP | pipe2xyz -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  <a:cs typeface="+mn-cs"/>
              </a:rPr>
              <a:t>ov</a:t>
            </a: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 -out 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  <a:cs typeface="+mn-cs"/>
              </a:rPr>
              <a:t>yzx</a:t>
            </a: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/test%03d.nus</a:t>
            </a:r>
          </a:p>
          <a:p>
            <a:pPr>
              <a:defRPr/>
            </a:pPr>
            <a:endParaRPr lang="en-US" sz="1800" dirty="0">
              <a:cs typeface="+mn-cs"/>
            </a:endParaRPr>
          </a:p>
          <a:p>
            <a:pPr>
              <a:defRPr/>
            </a:pPr>
            <a:r>
              <a:rPr lang="en-US" sz="1800" dirty="0" err="1">
                <a:latin typeface="Courier" charset="0"/>
              </a:rPr>
              <a:t>alternative_swap</a:t>
            </a:r>
            <a:r>
              <a:rPr lang="en-US" sz="1800" dirty="0">
                <a:latin typeface="Courier" charset="0"/>
              </a:rPr>
              <a:t>: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latin typeface="Courier" charset="0"/>
              </a:rPr>
              <a:t>xyz2pipe -in ft1/test%05d.ft1 \</a:t>
            </a:r>
            <a:br>
              <a:rPr lang="en-US" sz="1800" dirty="0">
                <a:solidFill>
                  <a:srgbClr val="FF0000"/>
                </a:solidFill>
                <a:latin typeface="Courier" charset="0"/>
              </a:rPr>
            </a:br>
            <a:r>
              <a:rPr lang="en-US" sz="1800" dirty="0">
                <a:solidFill>
                  <a:srgbClr val="FF0000"/>
                </a:solidFill>
                <a:latin typeface="Courier" charset="0"/>
              </a:rPr>
              <a:t>| pipe2xyz -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</a:rPr>
              <a:t>ov</a:t>
            </a:r>
            <a:r>
              <a:rPr lang="en-US" sz="1800" dirty="0">
                <a:solidFill>
                  <a:srgbClr val="FF0000"/>
                </a:solidFill>
                <a:latin typeface="Courier" charset="0"/>
              </a:rPr>
              <a:t> -out 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</a:rPr>
              <a:t>yzx</a:t>
            </a:r>
            <a:r>
              <a:rPr lang="en-US" sz="1800" dirty="0">
                <a:solidFill>
                  <a:srgbClr val="FF0000"/>
                </a:solidFill>
                <a:latin typeface="Courier" charset="0"/>
              </a:rPr>
              <a:t>/test%03d.nus-z</a:t>
            </a:r>
          </a:p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270342" name="Rectangle 6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3400" dirty="0">
                <a:solidFill>
                  <a:schemeClr val="tx2"/>
                </a:solidFill>
                <a:latin typeface="Garamond" charset="0"/>
                <a:cs typeface="+mn-cs"/>
              </a:rPr>
              <a:t>4D: ft1.com</a:t>
            </a:r>
            <a:endParaRPr lang="en-US" sz="4200" dirty="0">
              <a:solidFill>
                <a:schemeClr val="tx2"/>
              </a:solidFill>
              <a:latin typeface="Garamon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3171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58200" cy="1139825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Short: Study of </a:t>
            </a:r>
            <a:r>
              <a:rPr lang="en-US" sz="3600" i="1" dirty="0">
                <a:latin typeface="+mn-lt"/>
              </a:rPr>
              <a:t>large “NMR” proteins </a:t>
            </a:r>
            <a:r>
              <a:rPr lang="en-US" sz="3600" dirty="0">
                <a:latin typeface="+mn-lt"/>
              </a:rPr>
              <a:t>and complexes in biological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957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Large systems brings challenges:</a:t>
            </a:r>
            <a:br>
              <a:rPr lang="en-US" dirty="0" smtClean="0"/>
            </a:br>
            <a:endParaRPr lang="en-US" dirty="0" smtClean="0"/>
          </a:p>
          <a:p>
            <a:pPr lvl="1">
              <a:defRPr/>
            </a:pPr>
            <a:r>
              <a:rPr lang="en-US" dirty="0" smtClean="0"/>
              <a:t>Crowding of NMR spectra</a:t>
            </a:r>
            <a:br>
              <a:rPr lang="en-US" dirty="0" smtClean="0"/>
            </a:br>
            <a:endParaRPr lang="en-US" dirty="0" smtClean="0"/>
          </a:p>
          <a:p>
            <a:pPr lvl="1">
              <a:defRPr/>
            </a:pPr>
            <a:r>
              <a:rPr lang="en-US" dirty="0" smtClean="0"/>
              <a:t>Typically lower concentrations </a:t>
            </a:r>
            <a:br>
              <a:rPr lang="en-US" dirty="0" smtClean="0"/>
            </a:br>
            <a:endParaRPr lang="en-US" dirty="0"/>
          </a:p>
          <a:p>
            <a:pPr lvl="1">
              <a:defRPr/>
            </a:pPr>
            <a:r>
              <a:rPr lang="en-US" dirty="0" smtClean="0"/>
              <a:t>Longer T</a:t>
            </a:r>
            <a:r>
              <a:rPr lang="en-US" baseline="-25000" dirty="0" smtClean="0"/>
              <a:t>1</a:t>
            </a:r>
            <a:r>
              <a:rPr lang="en-US" dirty="0" smtClean="0"/>
              <a:t> relaxation</a:t>
            </a:r>
            <a:br>
              <a:rPr lang="en-US" dirty="0" smtClean="0"/>
            </a:br>
            <a:endParaRPr lang="en-US" dirty="0" smtClean="0"/>
          </a:p>
          <a:p>
            <a:pPr lvl="1">
              <a:defRPr/>
            </a:pPr>
            <a:r>
              <a:rPr lang="en-US" dirty="0" smtClean="0"/>
              <a:t>Shorter T</a:t>
            </a:r>
            <a:r>
              <a:rPr lang="en-US" baseline="-25000" dirty="0" smtClean="0"/>
              <a:t>2</a:t>
            </a:r>
            <a:r>
              <a:rPr lang="en-US" dirty="0" smtClean="0"/>
              <a:t> relaxation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385728-1A15-4447-AC03-7D2D6B0A888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0B1CDD-97A2-A549-8BC1-32C4B52E4764}" type="slidenum">
              <a:rPr lang="en-US"/>
              <a:pPr>
                <a:defRPr/>
              </a:pPr>
              <a:t>80</a:t>
            </a:fld>
            <a:endParaRPr lang="en-US"/>
          </a:p>
        </p:txBody>
      </p:sp>
      <p:sp>
        <p:nvSpPr>
          <p:cNvPr id="274434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endParaRPr lang="en-US" sz="3200">
              <a:solidFill>
                <a:schemeClr val="tx2"/>
              </a:solidFill>
              <a:latin typeface="Garamond" charset="0"/>
            </a:endParaRPr>
          </a:p>
        </p:txBody>
      </p:sp>
      <p:sp>
        <p:nvSpPr>
          <p:cNvPr id="274435" name="Rectangle 3"/>
          <p:cNvSpPr>
            <a:spLocks noChangeArrowheads="1"/>
          </p:cNvSpPr>
          <p:nvPr/>
        </p:nvSpPr>
        <p:spPr bwMode="auto">
          <a:xfrm>
            <a:off x="381000" y="1371601"/>
            <a:ext cx="8534400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r>
              <a:rPr lang="en-US" sz="1800" dirty="0">
                <a:latin typeface="Courier" charset="0"/>
              </a:rPr>
              <a:t>#!/bin/</a:t>
            </a:r>
            <a:r>
              <a:rPr lang="en-US" sz="1800" dirty="0" err="1">
                <a:latin typeface="Courier" charset="0"/>
              </a:rPr>
              <a:t>csh</a:t>
            </a:r>
            <a:endParaRPr lang="en-US" sz="1800" dirty="0">
              <a:latin typeface="Courier" charset="0"/>
            </a:endParaRPr>
          </a:p>
          <a:p>
            <a:pPr>
              <a:defRPr/>
            </a:pPr>
            <a:endParaRPr lang="en-US" sz="1800" dirty="0">
              <a:latin typeface="Courier" charset="0"/>
              <a:cs typeface="+mn-cs"/>
            </a:endParaRPr>
          </a:p>
          <a:p>
            <a:pPr>
              <a:defRPr/>
            </a:pPr>
            <a:r>
              <a:rPr lang="en-US" sz="1800" dirty="0" err="1">
                <a:latin typeface="Courier" charset="0"/>
                <a:cs typeface="+mn-cs"/>
              </a:rPr>
              <a:t>foreach</a:t>
            </a:r>
            <a:r>
              <a:rPr lang="en-US" sz="1800" dirty="0">
                <a:latin typeface="Courier" charset="0"/>
                <a:cs typeface="+mn-cs"/>
              </a:rPr>
              <a:t> F ( ./</a:t>
            </a:r>
            <a:r>
              <a:rPr lang="en-US" sz="1800" dirty="0" err="1">
                <a:latin typeface="Courier" charset="0"/>
                <a:cs typeface="+mn-cs"/>
              </a:rPr>
              <a:t>yzx</a:t>
            </a:r>
            <a:r>
              <a:rPr lang="en-US" sz="1800" dirty="0">
                <a:latin typeface="Courier" charset="0"/>
                <a:cs typeface="+mn-cs"/>
              </a:rPr>
              <a:t>/test*.nus )</a:t>
            </a:r>
          </a:p>
          <a:p>
            <a:pPr>
              <a:defRPr/>
            </a:pPr>
            <a:r>
              <a:rPr lang="en-US" sz="1800" dirty="0">
                <a:latin typeface="Courier" charset="0"/>
                <a:cs typeface="+mn-cs"/>
              </a:rPr>
              <a:t>	echo $F</a:t>
            </a:r>
          </a:p>
          <a:p>
            <a:pPr>
              <a:defRPr/>
            </a:pPr>
            <a:r>
              <a:rPr lang="en-US" sz="1800" dirty="0">
                <a:latin typeface="Courier" charset="0"/>
                <a:cs typeface="+mn-cs"/>
              </a:rPr>
              <a:t>	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  <a:cs typeface="+mn-cs"/>
              </a:rPr>
              <a:t>istHMS</a:t>
            </a: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 -in $F -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  <a:cs typeface="+mn-cs"/>
              </a:rPr>
              <a:t>incr</a:t>
            </a: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 1 \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		-dim 3 –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  <a:cs typeface="+mn-cs"/>
              </a:rPr>
              <a:t>autoN</a:t>
            </a: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 1 -user 1  \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		-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  <a:cs typeface="+mn-cs"/>
              </a:rPr>
              <a:t>itr</a:t>
            </a: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 400 -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  <a:cs typeface="+mn-cs"/>
              </a:rPr>
              <a:t>i_mult</a:t>
            </a: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 0.98 -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  <a:cs typeface="+mn-cs"/>
              </a:rPr>
              <a:t>e_mult</a:t>
            </a: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 0.98     \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		-ref 0 -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  <a:cs typeface="+mn-cs"/>
              </a:rPr>
              <a:t>sched</a:t>
            </a: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 ./sched.3D \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    		-out $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  <a:cs typeface="+mn-cs"/>
              </a:rPr>
              <a:t>F:r.rec</a:t>
            </a:r>
            <a:endParaRPr lang="en-US" sz="1800" dirty="0">
              <a:solidFill>
                <a:srgbClr val="FF0000"/>
              </a:solidFill>
              <a:latin typeface="Courier" charset="0"/>
              <a:cs typeface="+mn-cs"/>
            </a:endParaRPr>
          </a:p>
          <a:p>
            <a:pPr>
              <a:defRPr/>
            </a:pPr>
            <a:endParaRPr lang="en-US" sz="1800" dirty="0">
              <a:latin typeface="Courier" charset="0"/>
              <a:cs typeface="+mn-cs"/>
            </a:endParaRPr>
          </a:p>
          <a:p>
            <a:pPr>
              <a:defRPr/>
            </a:pPr>
            <a:r>
              <a:rPr lang="en-US" sz="1800" dirty="0">
                <a:latin typeface="Courier" charset="0"/>
                <a:cs typeface="+mn-cs"/>
              </a:rPr>
              <a:t>end</a:t>
            </a:r>
          </a:p>
          <a:p>
            <a:pPr>
              <a:defRPr/>
            </a:pPr>
            <a:endParaRPr lang="en-US" sz="1800" dirty="0">
              <a:cs typeface="+mn-cs"/>
            </a:endParaRP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latin typeface="Courier" charset="0"/>
              </a:rPr>
              <a:t>-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</a:rPr>
              <a:t>autoN</a:t>
            </a:r>
            <a:r>
              <a:rPr lang="en-US" sz="1800" dirty="0">
                <a:solidFill>
                  <a:srgbClr val="FF0000"/>
                </a:solidFill>
                <a:latin typeface="Courier" charset="0"/>
              </a:rPr>
              <a:t> 1 = -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</a:rPr>
              <a:t>xN</a:t>
            </a:r>
            <a:r>
              <a:rPr lang="en-US" sz="1800" dirty="0">
                <a:solidFill>
                  <a:srgbClr val="FF0000"/>
                </a:solidFill>
                <a:latin typeface="Courier" charset="0"/>
              </a:rPr>
              <a:t> 60 -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</a:rPr>
              <a:t>yN</a:t>
            </a:r>
            <a:r>
              <a:rPr lang="en-US" sz="1800" dirty="0">
                <a:solidFill>
                  <a:srgbClr val="FF0000"/>
                </a:solidFill>
                <a:latin typeface="Courier" charset="0"/>
              </a:rPr>
              <a:t> 150 -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</a:rPr>
              <a:t>zN</a:t>
            </a:r>
            <a:r>
              <a:rPr lang="en-US" sz="1800" dirty="0">
                <a:solidFill>
                  <a:srgbClr val="FF0000"/>
                </a:solidFill>
                <a:latin typeface="Courier" charset="0"/>
              </a:rPr>
              <a:t> 150 (from schedule)</a:t>
            </a:r>
            <a:endParaRPr lang="en-US" sz="1800" dirty="0">
              <a:cs typeface="+mn-cs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3400" dirty="0">
                <a:solidFill>
                  <a:schemeClr val="tx2"/>
                </a:solidFill>
                <a:latin typeface="Garamond" charset="0"/>
                <a:cs typeface="+mn-cs"/>
              </a:rPr>
              <a:t>4D: </a:t>
            </a:r>
            <a:r>
              <a:rPr lang="en-US" sz="3400" dirty="0" err="1">
                <a:solidFill>
                  <a:schemeClr val="tx2"/>
                </a:solidFill>
                <a:latin typeface="Garamond" charset="0"/>
                <a:cs typeface="+mn-cs"/>
              </a:rPr>
              <a:t>ist.com</a:t>
            </a:r>
            <a:endParaRPr lang="en-US" sz="4200" dirty="0">
              <a:solidFill>
                <a:schemeClr val="tx2"/>
              </a:solidFill>
              <a:latin typeface="Garamon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1949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34FD8-2140-FD41-B9B8-2EE9E250B073}" type="slidenum">
              <a:rPr lang="en-US"/>
              <a:pPr>
                <a:defRPr/>
              </a:pPr>
              <a:t>81</a:t>
            </a:fld>
            <a:endParaRPr lang="en-US"/>
          </a:p>
        </p:txBody>
      </p:sp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endParaRPr lang="en-US" sz="3200">
              <a:solidFill>
                <a:schemeClr val="tx2"/>
              </a:solidFill>
              <a:latin typeface="Garamond" charset="0"/>
            </a:endParaRPr>
          </a:p>
        </p:txBody>
      </p:sp>
      <p:sp>
        <p:nvSpPr>
          <p:cNvPr id="276483" name="Rectangle 3"/>
          <p:cNvSpPr>
            <a:spLocks noChangeArrowheads="1"/>
          </p:cNvSpPr>
          <p:nvPr/>
        </p:nvSpPr>
        <p:spPr bwMode="auto">
          <a:xfrm>
            <a:off x="457200" y="2362201"/>
            <a:ext cx="85344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r>
              <a:rPr lang="en-US" sz="1800" dirty="0">
                <a:latin typeface="Courier" charset="0"/>
              </a:rPr>
              <a:t>#!/bin/</a:t>
            </a:r>
            <a:r>
              <a:rPr lang="en-US" sz="1800" dirty="0" err="1">
                <a:latin typeface="Courier" charset="0"/>
              </a:rPr>
              <a:t>csh</a:t>
            </a:r>
            <a:endParaRPr lang="en-US" sz="1800" dirty="0">
              <a:latin typeface="Courier" charset="0"/>
            </a:endParaRPr>
          </a:p>
          <a:p>
            <a:pPr>
              <a:defRPr/>
            </a:pPr>
            <a:endParaRPr lang="en-US" sz="1800" dirty="0">
              <a:latin typeface="Courier" charset="0"/>
            </a:endParaRPr>
          </a:p>
          <a:p>
            <a:pPr>
              <a:defRPr/>
            </a:pPr>
            <a:r>
              <a:rPr lang="en-US" sz="1800" dirty="0">
                <a:latin typeface="Courier" charset="0"/>
                <a:cs typeface="+mn-cs"/>
              </a:rPr>
              <a:t>xyz2pipe -in yzx_1/test%03d.rec \</a:t>
            </a:r>
          </a:p>
          <a:p>
            <a:pPr>
              <a:defRPr/>
            </a:pPr>
            <a:r>
              <a:rPr lang="en-US" sz="1800" dirty="0">
                <a:latin typeface="Courier" charset="0"/>
                <a:cs typeface="+mn-cs"/>
              </a:rPr>
              <a:t>| </a:t>
            </a: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phf2pipe -user 1 \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	    -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  <a:cs typeface="+mn-cs"/>
              </a:rPr>
              <a:t>xproj</a:t>
            </a: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 xa.ft2 -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  <a:cs typeface="+mn-cs"/>
              </a:rPr>
              <a:t>yproj</a:t>
            </a: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 ya.ft2 -</a:t>
            </a:r>
            <a:r>
              <a:rPr lang="en-US" sz="1800" dirty="0" err="1">
                <a:solidFill>
                  <a:srgbClr val="FF0000"/>
                </a:solidFill>
                <a:latin typeface="Courier" charset="0"/>
                <a:cs typeface="+mn-cs"/>
              </a:rPr>
              <a:t>zproj</a:t>
            </a: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 za.ft2 \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	    -verb 0 \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latin typeface="Courier" charset="0"/>
              </a:rPr>
              <a:t>&gt; test.ft1</a:t>
            </a:r>
          </a:p>
          <a:p>
            <a:pPr>
              <a:defRPr/>
            </a:pPr>
            <a:endParaRPr lang="en-US" sz="1800" dirty="0">
              <a:solidFill>
                <a:scrgbClr r="0" g="0" b="0"/>
              </a:solidFill>
              <a:latin typeface="Courier" charset="0"/>
              <a:cs typeface="+mn-cs"/>
            </a:endParaRPr>
          </a:p>
          <a:p>
            <a:pPr>
              <a:defRPr/>
            </a:pPr>
            <a:endParaRPr lang="en-US" sz="1400" dirty="0">
              <a:latin typeface="Courier" charset="0"/>
              <a:cs typeface="+mn-cs"/>
            </a:endParaRPr>
          </a:p>
        </p:txBody>
      </p:sp>
      <p:sp>
        <p:nvSpPr>
          <p:cNvPr id="276484" name="Rectangle 4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3400" dirty="0">
                <a:solidFill>
                  <a:schemeClr val="tx2"/>
                </a:solidFill>
                <a:latin typeface="Garamond" charset="0"/>
                <a:cs typeface="+mn-cs"/>
              </a:rPr>
              <a:t>4D: </a:t>
            </a:r>
            <a:r>
              <a:rPr lang="en-US" sz="3400" dirty="0" err="1">
                <a:solidFill>
                  <a:schemeClr val="tx2"/>
                </a:solidFill>
                <a:latin typeface="Garamond" charset="0"/>
                <a:cs typeface="+mn-cs"/>
              </a:rPr>
              <a:t>phf.com</a:t>
            </a:r>
            <a:endParaRPr lang="en-US" sz="4200" dirty="0">
              <a:solidFill>
                <a:schemeClr val="tx2"/>
              </a:solidFill>
              <a:latin typeface="Garamond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3909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90074-D0CA-6949-8E4A-640D7E6AA80D}" type="slidenum">
              <a:rPr lang="en-US"/>
              <a:pPr>
                <a:defRPr/>
              </a:pPr>
              <a:t>82</a:t>
            </a:fld>
            <a:endParaRPr lang="en-US"/>
          </a:p>
        </p:txBody>
      </p:sp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endParaRPr lang="en-US" sz="3200">
              <a:solidFill>
                <a:schemeClr val="tx2"/>
              </a:solidFill>
              <a:latin typeface="Garamond" charset="0"/>
            </a:endParaRPr>
          </a:p>
        </p:txBody>
      </p:sp>
      <p:sp>
        <p:nvSpPr>
          <p:cNvPr id="276484" name="Rectangle 4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3400" dirty="0">
                <a:solidFill>
                  <a:schemeClr val="tx2"/>
                </a:solidFill>
                <a:latin typeface="Garamond" charset="0"/>
                <a:cs typeface="+mn-cs"/>
              </a:rPr>
              <a:t>4D: phasing</a:t>
            </a:r>
            <a:endParaRPr lang="en-US" sz="4200" dirty="0">
              <a:solidFill>
                <a:schemeClr val="tx2"/>
              </a:solidFill>
              <a:latin typeface="Garamond" charset="0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33400" y="1905000"/>
            <a:ext cx="8305800" cy="4648200"/>
          </a:xfrm>
          <a:prstGeom prst="rect">
            <a:avLst/>
          </a:prstGeom>
        </p:spPr>
        <p:txBody>
          <a:bodyPr lIns="91429" tIns="45714" rIns="91429" bIns="45714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0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0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lnSpc>
                <a:spcPct val="90000"/>
              </a:lnSpc>
              <a:defRPr/>
            </a:pPr>
            <a:r>
              <a:rPr lang="en-US" dirty="0" smtClean="0"/>
              <a:t>Use the files</a:t>
            </a:r>
          </a:p>
          <a:p>
            <a:pPr lvl="2">
              <a:lnSpc>
                <a:spcPct val="90000"/>
              </a:lnSpc>
              <a:defRPr/>
            </a:pPr>
            <a:endParaRPr lang="en-US" dirty="0" smtClean="0"/>
          </a:p>
          <a:p>
            <a:pPr lvl="2">
              <a:lnSpc>
                <a:spcPct val="90000"/>
              </a:lnSpc>
              <a:defRPr/>
            </a:pPr>
            <a:r>
              <a:rPr lang="en-US" dirty="0" smtClean="0"/>
              <a:t>xa.ft2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 smtClean="0"/>
              <a:t>ya.ft2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 smtClean="0"/>
              <a:t>za.ft2</a:t>
            </a:r>
          </a:p>
          <a:p>
            <a:pPr marL="344446" lvl="1" indent="0">
              <a:lnSpc>
                <a:spcPct val="90000"/>
              </a:lnSpc>
              <a:buNone/>
              <a:defRPr/>
            </a:pPr>
            <a:endParaRPr lang="en-US" dirty="0" smtClean="0"/>
          </a:p>
          <a:p>
            <a:pPr marL="344446" lvl="1" indent="0">
              <a:lnSpc>
                <a:spcPct val="90000"/>
              </a:lnSpc>
              <a:buNone/>
              <a:defRPr/>
            </a:pPr>
            <a:r>
              <a:rPr lang="en-US" dirty="0" smtClean="0"/>
              <a:t>in </a:t>
            </a:r>
            <a:r>
              <a:rPr lang="en-US" dirty="0" err="1" smtClean="0"/>
              <a:t>NMRPipe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59031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FF905F-F13D-4344-B896-7CA05055C214}" type="slidenum">
              <a:rPr lang="en-US"/>
              <a:pPr>
                <a:defRPr/>
              </a:pPr>
              <a:t>83</a:t>
            </a:fld>
            <a:endParaRPr lang="en-US"/>
          </a:p>
        </p:txBody>
      </p:sp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457200" y="304800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endParaRPr lang="en-US" sz="3200">
              <a:solidFill>
                <a:schemeClr val="tx2"/>
              </a:solidFill>
              <a:latin typeface="Garamond" charset="0"/>
            </a:endParaRPr>
          </a:p>
        </p:txBody>
      </p:sp>
      <p:sp>
        <p:nvSpPr>
          <p:cNvPr id="276484" name="Rectangle 4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pPr>
              <a:defRPr/>
            </a:pPr>
            <a:r>
              <a:rPr lang="en-US" sz="3400" dirty="0">
                <a:solidFill>
                  <a:schemeClr val="tx2"/>
                </a:solidFill>
                <a:latin typeface="Garamond" charset="0"/>
                <a:cs typeface="+mn-cs"/>
              </a:rPr>
              <a:t>4D: ft234.com</a:t>
            </a:r>
            <a:endParaRPr lang="en-US" sz="4200" dirty="0">
              <a:solidFill>
                <a:schemeClr val="tx2"/>
              </a:solidFill>
              <a:latin typeface="Garamond" charset="0"/>
              <a:cs typeface="+mn-cs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914401"/>
            <a:ext cx="8534400" cy="590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endParaRPr lang="en-US" sz="1800" dirty="0">
              <a:cs typeface="+mn-cs"/>
            </a:endParaRPr>
          </a:p>
          <a:p>
            <a:pPr>
              <a:defRPr/>
            </a:pPr>
            <a:r>
              <a:rPr lang="en-US" sz="1800" dirty="0">
                <a:latin typeface="Courier" charset="0"/>
                <a:cs typeface="+mn-cs"/>
              </a:rPr>
              <a:t>#!/bin/</a:t>
            </a:r>
            <a:r>
              <a:rPr lang="en-US" sz="1800" dirty="0" err="1">
                <a:latin typeface="Courier" charset="0"/>
                <a:cs typeface="+mn-cs"/>
              </a:rPr>
              <a:t>csh</a:t>
            </a:r>
            <a:endParaRPr lang="en-US" sz="1800" dirty="0">
              <a:latin typeface="Courier" charset="0"/>
              <a:cs typeface="+mn-cs"/>
            </a:endParaRPr>
          </a:p>
          <a:p>
            <a:pPr>
              <a:defRPr/>
            </a:pPr>
            <a:endParaRPr lang="en-US" sz="1800" dirty="0">
              <a:latin typeface="Courier" charset="0"/>
              <a:cs typeface="+mn-cs"/>
            </a:endParaRP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latin typeface="Courier" charset="0"/>
                <a:cs typeface="+mn-cs"/>
              </a:rPr>
              <a:t>cat test.ft1 </a:t>
            </a:r>
            <a:r>
              <a:rPr lang="en-US" sz="1800" dirty="0">
                <a:latin typeface="Courier" charset="0"/>
                <a:cs typeface="+mn-cs"/>
              </a:rPr>
              <a:t>\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Courier" charset="0"/>
                <a:cs typeface="+mn-cs"/>
              </a:rPr>
              <a:t>| \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Courier" charset="0"/>
                <a:cs typeface="+mn-cs"/>
              </a:rPr>
              <a:t>| &lt;typical 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  <a:cs typeface="+mn-cs"/>
              </a:rPr>
              <a:t>NMRPipe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cs typeface="+mn-cs"/>
              </a:rPr>
              <a:t> processing current x-dim &gt; \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Courier" charset="0"/>
                <a:cs typeface="+mn-cs"/>
              </a:rPr>
              <a:t>| \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Courier" charset="0"/>
                <a:cs typeface="+mn-cs"/>
              </a:rPr>
              <a:t>| 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  <a:cs typeface="+mn-cs"/>
              </a:rPr>
              <a:t>nmrPipe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cs typeface="+mn-cs"/>
              </a:rPr>
              <a:t> –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  <a:cs typeface="+mn-cs"/>
              </a:rPr>
              <a:t>fn</a:t>
            </a:r>
            <a:r>
              <a:rPr lang="en-US" sz="1800" dirty="0">
                <a:solidFill>
                  <a:srgbClr val="000000"/>
                </a:solidFill>
                <a:latin typeface="Courier" charset="0"/>
                <a:cs typeface="+mn-cs"/>
              </a:rPr>
              <a:t> TP \ 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| \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| &lt;typical 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</a:rPr>
              <a:t>NMRPipe</a:t>
            </a: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 processing current y-dim &gt; \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| \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| 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</a:rPr>
              <a:t>nmrPipe</a:t>
            </a: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 –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</a:rPr>
              <a:t>fn</a:t>
            </a: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 TP \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| 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</a:rPr>
              <a:t>nmrPipe</a:t>
            </a: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 –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</a:rPr>
              <a:t>fn</a:t>
            </a: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 ZTP \ 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| \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| &lt;typical 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</a:rPr>
              <a:t>NMRPipe</a:t>
            </a: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 processing current z-dim &gt; \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| \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| 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</a:rPr>
              <a:t>nmrPipe</a:t>
            </a: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 –</a:t>
            </a:r>
            <a:r>
              <a:rPr lang="en-US" sz="1800" dirty="0" err="1">
                <a:solidFill>
                  <a:srgbClr val="000000"/>
                </a:solidFill>
                <a:latin typeface="Courier" charset="0"/>
              </a:rPr>
              <a:t>fn</a:t>
            </a:r>
            <a:r>
              <a:rPr lang="en-US" sz="1800" dirty="0">
                <a:solidFill>
                  <a:srgbClr val="000000"/>
                </a:solidFill>
                <a:latin typeface="Courier" charset="0"/>
              </a:rPr>
              <a:t> ZTP \</a:t>
            </a:r>
          </a:p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latin typeface="Courier" charset="0"/>
              </a:rPr>
              <a:t>&gt;  test.ft4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>
              <a:solidFill>
                <a:srgbClr val="FF0000"/>
              </a:solidFill>
              <a:latin typeface="Courier" charset="0"/>
            </a:endParaRPr>
          </a:p>
          <a:p>
            <a:pPr>
              <a:defRPr/>
            </a:pPr>
            <a:endParaRPr lang="en-US" sz="18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642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6D363-6A7A-6C4B-B6F7-4BB6FAA28A67}" type="slidenum">
              <a:rPr lang="en-US"/>
              <a:pPr>
                <a:defRPr/>
              </a:pPr>
              <a:t>84</a:t>
            </a:fld>
            <a:endParaRPr lang="en-US"/>
          </a:p>
        </p:txBody>
      </p:sp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277813"/>
            <a:ext cx="3468688" cy="684212"/>
          </a:xfrm>
        </p:spPr>
        <p:txBody>
          <a:bodyPr/>
          <a:lstStyle/>
          <a:p>
            <a:pPr eaLnBrk="1" hangingPunct="1">
              <a:defRPr/>
            </a:pPr>
            <a:r>
              <a:rPr lang="en-US" sz="3400">
                <a:latin typeface="Arial" charset="0"/>
                <a:cs typeface="+mj-cs"/>
              </a:rPr>
              <a:t>Conclusions</a:t>
            </a:r>
            <a:endParaRPr lang="en-US" smtClean="0">
              <a:cs typeface="+mj-cs"/>
            </a:endParaRP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96900"/>
            <a:ext cx="77724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sz="1900" dirty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IST reconstruction: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is fast enough and very similar to FM in reliability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allows for some degree of extrapolation.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/>
              <a:t>Implementation easy enough for people in the lab to use the software.</a:t>
            </a:r>
            <a:br>
              <a:rPr lang="en-US" sz="2000" dirty="0"/>
            </a:br>
            <a:endParaRPr lang="en-US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We consider Poisson Gap sampling our best way of NUS; algorithm implemented in a JAVA GUI.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NUS as rule of thumb 4* per dimension (conservative estimate); better and more stable than LP.</a:t>
            </a:r>
            <a:br>
              <a:rPr lang="en-US" sz="2000" dirty="0"/>
            </a:br>
            <a:endParaRPr lang="en-US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cs typeface="+mn-cs"/>
              </a:rPr>
              <a:t>S-curve plots allow us to investigate sensitivity directly.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cs typeface="+mn-cs"/>
              </a:rPr>
              <a:t>Sensitivity gain can be proven when using NUS</a:t>
            </a:r>
            <a:r>
              <a:rPr lang="en-US" sz="2400" dirty="0">
                <a:cs typeface="+mn-cs"/>
              </a:rPr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dirty="0"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4796" y="6115735"/>
            <a:ext cx="8690304" cy="584776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rgbClr val="006633"/>
                </a:solidFill>
              </a:rPr>
              <a:t>Acknowledgments: </a:t>
            </a:r>
            <a:r>
              <a:rPr lang="en-US" sz="1600" dirty="0"/>
              <a:t>Dominique </a:t>
            </a:r>
            <a:r>
              <a:rPr lang="en-US" sz="1600" dirty="0" err="1"/>
              <a:t>Frueh</a:t>
            </a:r>
            <a:r>
              <a:rPr lang="en-US" sz="1600" dirty="0"/>
              <a:t>, </a:t>
            </a:r>
            <a:r>
              <a:rPr lang="en-US" sz="1600" dirty="0" err="1"/>
              <a:t>Haribabu</a:t>
            </a:r>
            <a:r>
              <a:rPr lang="en-US" sz="1600" dirty="0"/>
              <a:t> </a:t>
            </a:r>
            <a:r>
              <a:rPr lang="en-US" sz="1600" dirty="0" err="1"/>
              <a:t>Arthanari</a:t>
            </a:r>
            <a:r>
              <a:rPr lang="en-US" sz="1600" dirty="0"/>
              <a:t>, Alexander </a:t>
            </a:r>
            <a:r>
              <a:rPr lang="en-US" sz="1600" dirty="0" err="1"/>
              <a:t>Milbradt</a:t>
            </a:r>
            <a:r>
              <a:rPr lang="en-US" sz="1600" dirty="0"/>
              <a:t>, Scott Robson, </a:t>
            </a:r>
            <a:r>
              <a:rPr lang="en-US" sz="1600" dirty="0" err="1"/>
              <a:t>Koh</a:t>
            </a:r>
            <a:r>
              <a:rPr lang="en-US" sz="1600" dirty="0"/>
              <a:t> Takeuchi, Gregory </a:t>
            </a:r>
            <a:r>
              <a:rPr lang="en-US" sz="1600" dirty="0" err="1"/>
              <a:t>Heffron</a:t>
            </a:r>
            <a:r>
              <a:rPr lang="en-US" sz="1600" dirty="0"/>
              <a:t>, Jeff Hoch, Gerhard Wagner</a:t>
            </a:r>
          </a:p>
        </p:txBody>
      </p:sp>
    </p:spTree>
    <p:extLst>
      <p:ext uri="{BB962C8B-B14F-4D97-AF65-F5344CB8AC3E}">
        <p14:creationId xmlns:p14="http://schemas.microsoft.com/office/powerpoint/2010/main" val="1595972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>
                <a:latin typeface="+mn-lt"/>
              </a:rPr>
              <a:t>Remedy of Spectral Crowding:</a:t>
            </a:r>
            <a:br>
              <a:rPr lang="en-US" sz="3600" dirty="0">
                <a:latin typeface="+mn-lt"/>
              </a:rPr>
            </a:br>
            <a:r>
              <a:rPr lang="en-US" sz="3600" dirty="0">
                <a:latin typeface="+mn-lt"/>
              </a:rPr>
              <a:t>Higher Magnetic field!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defRPr/>
            </a:pPr>
            <a:r>
              <a:rPr lang="en-US" dirty="0" smtClean="0"/>
              <a:t>However: Larger frequency width creates smaller dwell time – more data points required for maintained resolution.</a:t>
            </a:r>
          </a:p>
          <a:p>
            <a:pPr lvl="1">
              <a:defRPr/>
            </a:pPr>
            <a:endParaRPr lang="en-US" dirty="0"/>
          </a:p>
          <a:p>
            <a:pPr lvl="2">
              <a:defRPr/>
            </a:pPr>
            <a:r>
              <a:rPr lang="en-US" dirty="0" smtClean="0"/>
              <a:t>Situation not a problem in the direct dimension but becomes time consuming in the indirect dimension(s).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 smtClean="0"/>
              <a:t>Situation compounded with higher spectral dimensionality, several indirect dimensions.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BDA70-B9C6-5546-B21E-A90F03CE18C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dge 7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000000"/>
    </a:accent4>
    <a:accent5>
      <a:srgbClr val="E2CAAA"/>
    </a:accent5>
    <a:accent6>
      <a:srgbClr val="35742A"/>
    </a:accent6>
    <a:hlink>
      <a:srgbClr val="996600"/>
    </a:hlink>
    <a:folHlink>
      <a:srgbClr val="AFBF39"/>
    </a:folHlink>
  </a:clrScheme>
</a:themeOverride>
</file>

<file path=ppt/theme/themeOverride2.xml><?xml version="1.0" encoding="utf-8"?>
<a:themeOverride xmlns:a="http://schemas.openxmlformats.org/drawingml/2006/main">
  <a:clrScheme name="Edge 7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000000"/>
    </a:accent4>
    <a:accent5>
      <a:srgbClr val="E2CAAA"/>
    </a:accent5>
    <a:accent6>
      <a:srgbClr val="35742A"/>
    </a:accent6>
    <a:hlink>
      <a:srgbClr val="996600"/>
    </a:hlink>
    <a:folHlink>
      <a:srgbClr val="AFBF39"/>
    </a:folHlink>
  </a:clrScheme>
  <a:fontScheme name="Edge">
    <a:majorFont>
      <a:latin typeface="Garamond"/>
      <a:ea typeface="ＭＳ Ｐゴシック"/>
      <a:cs typeface=""/>
    </a:majorFont>
    <a:minorFont>
      <a:latin typeface="Arial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7323</TotalTime>
  <Words>3711</Words>
  <Application>Microsoft Macintosh PowerPoint</Application>
  <PresentationFormat>On-screen Show (4:3)</PresentationFormat>
  <Paragraphs>747</Paragraphs>
  <Slides>84</Slides>
  <Notes>56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Edge</vt:lpstr>
      <vt:lpstr>Equation</vt:lpstr>
      <vt:lpstr>Chart</vt:lpstr>
      <vt:lpstr>Document</vt:lpstr>
      <vt:lpstr>Worksheet</vt:lpstr>
      <vt:lpstr>Non-uniform sampling and processing</vt:lpstr>
      <vt:lpstr>The Nobel Prize in Chemistry December 10, 1991: Richard R. Ernst</vt:lpstr>
      <vt:lpstr>FT-NMR requires:</vt:lpstr>
      <vt:lpstr>PowerPoint Presentation</vt:lpstr>
      <vt:lpstr>Eukaryotic translation initiation. Interaction eIF4E, mRNA &amp; ribosome.</vt:lpstr>
      <vt:lpstr>Protein-protein interaction in apoptosis. Bcl-2 family, membrane protein VDAC. </vt:lpstr>
      <vt:lpstr>In collaboration:  Non-ribosomal peptide synthetizes</vt:lpstr>
      <vt:lpstr>Short: Study of large “NMR” proteins and complexes in biological processes</vt:lpstr>
      <vt:lpstr>Remedy of Spectral Crowding: Higher Magnetic field!</vt:lpstr>
      <vt:lpstr>PowerPoint Presentation</vt:lpstr>
      <vt:lpstr>PowerPoint Presentation</vt:lpstr>
      <vt:lpstr>PowerPoint Presentation</vt:lpstr>
      <vt:lpstr>FM reconstructed uniform and non-uniform 3D HNCO of 50 kDa EntF C-domain  (900 MHz, 0.3 mM, 6 hours each) τc ~20-24 ns</vt:lpstr>
      <vt:lpstr>PoissonGap GUI Emphasizes the use to 1.2 times T2</vt:lpstr>
      <vt:lpstr>NUS Reconstruction by FM &amp; IST</vt:lpstr>
      <vt:lpstr>Objective</vt:lpstr>
      <vt:lpstr>Maximum entropy example</vt:lpstr>
      <vt:lpstr>S = – xlnx – (.15-x)ln(.15-x) – (.44-x)ln(.44-x) – (.41+x)ln(.41+x)  </vt:lpstr>
      <vt:lpstr>Blood type example</vt:lpstr>
      <vt:lpstr>MaxEnt NMR reconstruction</vt:lpstr>
      <vt:lpstr>Maxent not suitable linear –  depends on the parameter λ</vt:lpstr>
      <vt:lpstr>FM reconstruction</vt:lpstr>
      <vt:lpstr>PowerPoint Presentation</vt:lpstr>
      <vt:lpstr>Insights reg. FM (Forward Maximum Entropy)</vt:lpstr>
      <vt:lpstr>FM provide great fidelity</vt:lpstr>
      <vt:lpstr>Quandary</vt:lpstr>
      <vt:lpstr>Multiple “Entropies”</vt:lpstr>
      <vt:lpstr>Introducing l1-norm minimization</vt:lpstr>
      <vt:lpstr>IST (minimum l1 norm) is based in the Compressed Sensing theory:</vt:lpstr>
      <vt:lpstr>IST (minimum l1 norm) is based in the Compressed Sensing theory: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Sampling Strategy (Poisson Gap)</vt:lpstr>
      <vt:lpstr>PowerPoint Presentation</vt:lpstr>
      <vt:lpstr>Some of these sampling schedules are well known</vt:lpstr>
      <vt:lpstr>Optimizing sampling strategy</vt:lpstr>
      <vt:lpstr>Different Seed values, Different result</vt:lpstr>
      <vt:lpstr>Logging l2 vs seed #</vt:lpstr>
      <vt:lpstr>Principle of “Distill” procedure</vt:lpstr>
      <vt:lpstr>“Distill” improves fidelity –  dynamic range</vt:lpstr>
      <vt:lpstr>“Distill” improves fidelity –  2D Noesy of Kix domain</vt:lpstr>
      <vt:lpstr>Quest: Is it possible to craft a sampling where fidelity not depending on seed# ?</vt:lpstr>
      <vt:lpstr>Hypothesis:</vt:lpstr>
      <vt:lpstr>PowerPoint Presentation</vt:lpstr>
      <vt:lpstr>Poisson Distribution</vt:lpstr>
      <vt:lpstr>PowerPoint Presentation</vt:lpstr>
      <vt:lpstr>Logging l2 vs seed # -  different sampling strategies</vt:lpstr>
      <vt:lpstr>Poisson Gap sampling quality is virtually independent of seed #</vt:lpstr>
      <vt:lpstr>Poisson Gap sampling is stable also when noise is applied</vt:lpstr>
      <vt:lpstr>By “weaving”, the Poisson Gap sampling is extended into multiple dimensions</vt:lpstr>
      <vt:lpstr>Validity, comparison in 2D NUS </vt:lpstr>
      <vt:lpstr>Importance of a good sampling schedule</vt:lpstr>
      <vt:lpstr>PoissonGap GUI Implemented for use up to 4 dimensions </vt:lpstr>
      <vt:lpstr>Possible to gain Sensitivity?</vt:lpstr>
      <vt:lpstr>Is it possible to get something for from nothing?</vt:lpstr>
      <vt:lpstr>NUS sensitivity gain for CaN HSQC like spectra</vt:lpstr>
      <vt:lpstr>SNR is “easy” to define</vt:lpstr>
      <vt:lpstr>SNR is non-intuitive for NUS</vt:lpstr>
      <vt:lpstr>Noise distribution is different US/NUS! N.B. Time-equivalent </vt:lpstr>
      <vt:lpstr>Noise “on top of signals” / SNR(rms) not reliable</vt:lpstr>
      <vt:lpstr>Defining sensitivity</vt:lpstr>
      <vt:lpstr>Probability of detecting signal at various signal strengths (noise constant)</vt:lpstr>
      <vt:lpstr>PowerPoint Presentation</vt:lpstr>
      <vt:lpstr>NUS brings sensitivity gain for certain situations</vt:lpstr>
      <vt:lpstr>Practical Implementation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>Sven Hyberts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FM reconstruction and  Poisson gap sampling</dc:title>
  <dc:creator>Sven Hyberts</dc:creator>
  <cp:lastModifiedBy>Sven Hyberts</cp:lastModifiedBy>
  <cp:revision>144</cp:revision>
  <cp:lastPrinted>2012-12-07T16:49:08Z</cp:lastPrinted>
  <dcterms:created xsi:type="dcterms:W3CDTF">2011-06-14T15:20:21Z</dcterms:created>
  <dcterms:modified xsi:type="dcterms:W3CDTF">2012-12-20T22:07:34Z</dcterms:modified>
</cp:coreProperties>
</file>